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92" r:id="rId5"/>
    <p:sldId id="259" r:id="rId6"/>
    <p:sldId id="260" r:id="rId7"/>
    <p:sldId id="267" r:id="rId8"/>
    <p:sldId id="263" r:id="rId9"/>
    <p:sldId id="262" r:id="rId10"/>
    <p:sldId id="268" r:id="rId11"/>
    <p:sldId id="270" r:id="rId12"/>
    <p:sldId id="271" r:id="rId13"/>
    <p:sldId id="272" r:id="rId14"/>
    <p:sldId id="273" r:id="rId15"/>
    <p:sldId id="274" r:id="rId16"/>
    <p:sldId id="307" r:id="rId17"/>
    <p:sldId id="308" r:id="rId18"/>
    <p:sldId id="309" r:id="rId19"/>
    <p:sldId id="305" r:id="rId20"/>
    <p:sldId id="306" r:id="rId21"/>
    <p:sldId id="275" r:id="rId22"/>
    <p:sldId id="310" r:id="rId23"/>
    <p:sldId id="311" r:id="rId24"/>
    <p:sldId id="312" r:id="rId25"/>
    <p:sldId id="313" r:id="rId26"/>
    <p:sldId id="277" r:id="rId27"/>
    <p:sldId id="278" r:id="rId28"/>
    <p:sldId id="314" r:id="rId29"/>
    <p:sldId id="315" r:id="rId30"/>
    <p:sldId id="316" r:id="rId31"/>
    <p:sldId id="26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79" d="100"/>
          <a:sy n="79" d="100"/>
        </p:scale>
        <p:origin x="8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81C27C3A-6612-4450-BB38-290563B129C7}"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578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C27C3A-6612-4450-BB38-290563B129C7}" type="slidenum">
              <a:rPr lang="en-US" smtClean="0"/>
              <a:t>‹#›</a:t>
            </a:fld>
            <a:endParaRPr lang="en-US" dirty="0"/>
          </a:p>
        </p:txBody>
      </p:sp>
    </p:spTree>
    <p:extLst>
      <p:ext uri="{BB962C8B-B14F-4D97-AF65-F5344CB8AC3E}">
        <p14:creationId xmlns:p14="http://schemas.microsoft.com/office/powerpoint/2010/main" val="3468573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C27C3A-6612-4450-BB38-290563B129C7}"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0393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C27C3A-6612-4450-BB38-290563B129C7}"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9213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C27C3A-6612-4450-BB38-290563B129C7}" type="slidenum">
              <a:rPr lang="en-US" smtClean="0"/>
              <a:t>‹#›</a:t>
            </a:fld>
            <a:endParaRPr lang="en-US" dirty="0"/>
          </a:p>
        </p:txBody>
      </p:sp>
    </p:spTree>
    <p:extLst>
      <p:ext uri="{BB962C8B-B14F-4D97-AF65-F5344CB8AC3E}">
        <p14:creationId xmlns:p14="http://schemas.microsoft.com/office/powerpoint/2010/main" val="1603427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C27C3A-6612-4450-BB38-290563B129C7}"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9756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C27C3A-6612-4450-BB38-290563B129C7}"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33884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C27C3A-6612-4450-BB38-290563B129C7}"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0075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C27C3A-6612-4450-BB38-290563B129C7}"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150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C27C3A-6612-4450-BB38-290563B129C7}" type="slidenum">
              <a:rPr lang="en-US" smtClean="0"/>
              <a:t>‹#›</a:t>
            </a:fld>
            <a:endParaRPr lang="en-US" dirty="0"/>
          </a:p>
        </p:txBody>
      </p:sp>
    </p:spTree>
    <p:extLst>
      <p:ext uri="{BB962C8B-B14F-4D97-AF65-F5344CB8AC3E}">
        <p14:creationId xmlns:p14="http://schemas.microsoft.com/office/powerpoint/2010/main" val="1579485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C27C3A-6612-4450-BB38-290563B129C7}"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238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C27C3A-6612-4450-BB38-290563B129C7}" type="slidenum">
              <a:rPr lang="en-US" smtClean="0"/>
              <a:t>‹#›</a:t>
            </a:fld>
            <a:endParaRPr lang="en-US" dirty="0"/>
          </a:p>
        </p:txBody>
      </p:sp>
    </p:spTree>
    <p:extLst>
      <p:ext uri="{BB962C8B-B14F-4D97-AF65-F5344CB8AC3E}">
        <p14:creationId xmlns:p14="http://schemas.microsoft.com/office/powerpoint/2010/main" val="1781632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1C27C3A-6612-4450-BB38-290563B129C7}"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2191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1C27C3A-6612-4450-BB38-290563B129C7}"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7445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1C27C3A-6612-4450-BB38-290563B129C7}" type="slidenum">
              <a:rPr lang="en-US" smtClean="0"/>
              <a:t>‹#›</a:t>
            </a:fld>
            <a:endParaRPr lang="en-US" dirty="0"/>
          </a:p>
        </p:txBody>
      </p:sp>
    </p:spTree>
    <p:extLst>
      <p:ext uri="{BB962C8B-B14F-4D97-AF65-F5344CB8AC3E}">
        <p14:creationId xmlns:p14="http://schemas.microsoft.com/office/powerpoint/2010/main" val="24771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C27C3A-6612-4450-BB38-290563B129C7}"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244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D9D4C5-330C-4E53-8087-C0C539E0FCB1}" type="datetimeFigureOut">
              <a:rPr lang="en-US" smtClean="0"/>
              <a:t>5/27/2024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C27C3A-6612-4450-BB38-290563B129C7}" type="slidenum">
              <a:rPr lang="en-US" smtClean="0"/>
              <a:t>‹#›</a:t>
            </a:fld>
            <a:endParaRPr lang="en-US" dirty="0"/>
          </a:p>
        </p:txBody>
      </p:sp>
    </p:spTree>
    <p:extLst>
      <p:ext uri="{BB962C8B-B14F-4D97-AF65-F5344CB8AC3E}">
        <p14:creationId xmlns:p14="http://schemas.microsoft.com/office/powerpoint/2010/main" val="451313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D9D4C5-330C-4E53-8087-C0C539E0FCB1}" type="datetimeFigureOut">
              <a:rPr lang="en-US" smtClean="0"/>
              <a:t>5/27/2024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C27C3A-6612-4450-BB38-290563B129C7}" type="slidenum">
              <a:rPr lang="en-US" smtClean="0"/>
              <a:t>‹#›</a:t>
            </a:fld>
            <a:endParaRPr lang="en-US" dirty="0"/>
          </a:p>
        </p:txBody>
      </p:sp>
    </p:spTree>
    <p:extLst>
      <p:ext uri="{BB962C8B-B14F-4D97-AF65-F5344CB8AC3E}">
        <p14:creationId xmlns:p14="http://schemas.microsoft.com/office/powerpoint/2010/main" val="32460259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56;p1">
            <a:extLst>
              <a:ext uri="{FF2B5EF4-FFF2-40B4-BE49-F238E27FC236}">
                <a16:creationId xmlns:a16="http://schemas.microsoft.com/office/drawing/2014/main" id="{8AE07772-35FE-F919-2927-EBAF93BDF6E6}"/>
              </a:ext>
            </a:extLst>
          </p:cNvPr>
          <p:cNvPicPr preferRelativeResize="0"/>
          <p:nvPr/>
        </p:nvPicPr>
        <p:blipFill rotWithShape="1">
          <a:blip r:embed="rId2">
            <a:alphaModFix/>
          </a:blip>
          <a:srcRect/>
          <a:stretch/>
        </p:blipFill>
        <p:spPr>
          <a:xfrm>
            <a:off x="4566516" y="1838528"/>
            <a:ext cx="3058967" cy="1380722"/>
          </a:xfrm>
          <a:prstGeom prst="rect">
            <a:avLst/>
          </a:prstGeom>
          <a:noFill/>
          <a:ln>
            <a:noFill/>
          </a:ln>
        </p:spPr>
      </p:pic>
      <p:sp>
        <p:nvSpPr>
          <p:cNvPr id="5" name="Google Shape;355;p1">
            <a:extLst>
              <a:ext uri="{FF2B5EF4-FFF2-40B4-BE49-F238E27FC236}">
                <a16:creationId xmlns:a16="http://schemas.microsoft.com/office/drawing/2014/main" id="{0513F5F3-DC4F-EC6D-C600-BBD24BBB94FD}"/>
              </a:ext>
            </a:extLst>
          </p:cNvPr>
          <p:cNvSpPr txBox="1">
            <a:spLocks noGrp="1"/>
          </p:cNvSpPr>
          <p:nvPr>
            <p:ph type="subTitle" idx="1"/>
          </p:nvPr>
        </p:nvSpPr>
        <p:spPr>
          <a:xfrm>
            <a:off x="1523998" y="3468517"/>
            <a:ext cx="9144000" cy="1858201"/>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SzPts val="2300"/>
              <a:buNone/>
            </a:pPr>
            <a:r>
              <a:rPr lang="en" sz="2100" dirty="0"/>
              <a:t>Name: </a:t>
            </a:r>
            <a:r>
              <a:rPr lang="en" sz="2100" u="sng" dirty="0"/>
              <a:t>Bhumik Rathod</a:t>
            </a:r>
            <a:endParaRPr sz="2100" u="sng" dirty="0"/>
          </a:p>
          <a:p>
            <a:pPr marL="0" lvl="0" indent="0" algn="ctr" rtl="0">
              <a:lnSpc>
                <a:spcPct val="115000"/>
              </a:lnSpc>
              <a:spcBef>
                <a:spcPts val="0"/>
              </a:spcBef>
              <a:spcAft>
                <a:spcPts val="0"/>
              </a:spcAft>
              <a:buSzPts val="2300"/>
              <a:buNone/>
            </a:pPr>
            <a:r>
              <a:rPr lang="en" sz="2100" dirty="0"/>
              <a:t>Rollno: </a:t>
            </a:r>
            <a:r>
              <a:rPr lang="en" sz="2100" u="sng" dirty="0"/>
              <a:t>22MCA009</a:t>
            </a:r>
            <a:endParaRPr sz="2100" u="sng" dirty="0"/>
          </a:p>
          <a:p>
            <a:pPr marL="0" lvl="0" indent="0" algn="ctr" rtl="0">
              <a:lnSpc>
                <a:spcPct val="115000"/>
              </a:lnSpc>
              <a:spcBef>
                <a:spcPts val="0"/>
              </a:spcBef>
              <a:spcAft>
                <a:spcPts val="0"/>
              </a:spcAft>
              <a:buSzPts val="2300"/>
              <a:buNone/>
            </a:pPr>
            <a:r>
              <a:rPr lang="en" sz="2100" dirty="0"/>
              <a:t>Company: </a:t>
            </a:r>
            <a:r>
              <a:rPr lang="en" sz="2100" u="sng" dirty="0"/>
              <a:t>TechElecon Pvt. Ltd.</a:t>
            </a:r>
            <a:endParaRPr sz="2100" u="sng" dirty="0"/>
          </a:p>
          <a:p>
            <a:pPr marL="0" lvl="0" indent="0" algn="ctr" rtl="0">
              <a:lnSpc>
                <a:spcPct val="115000"/>
              </a:lnSpc>
              <a:spcBef>
                <a:spcPts val="0"/>
              </a:spcBef>
              <a:spcAft>
                <a:spcPts val="0"/>
              </a:spcAft>
              <a:buSzPts val="2300"/>
              <a:buNone/>
            </a:pPr>
            <a:r>
              <a:rPr lang="en" sz="2100" dirty="0"/>
              <a:t>External Guide: </a:t>
            </a:r>
            <a:r>
              <a:rPr lang="en" sz="2100" u="sng" dirty="0"/>
              <a:t>Satyam Raval</a:t>
            </a:r>
            <a:endParaRPr sz="2100" u="sng" dirty="0"/>
          </a:p>
          <a:p>
            <a:pPr marL="0" lvl="0" indent="0" algn="ctr" rtl="0">
              <a:lnSpc>
                <a:spcPct val="115000"/>
              </a:lnSpc>
              <a:spcBef>
                <a:spcPts val="0"/>
              </a:spcBef>
              <a:spcAft>
                <a:spcPts val="0"/>
              </a:spcAft>
              <a:buSzPts val="2300"/>
              <a:buNone/>
            </a:pPr>
            <a:r>
              <a:rPr lang="en" sz="2100" dirty="0"/>
              <a:t>Faculty Guide: </a:t>
            </a:r>
            <a:r>
              <a:rPr lang="en" sz="2100" u="sng" dirty="0"/>
              <a:t>Dr. Lata Gohil</a:t>
            </a:r>
            <a:endParaRPr sz="2100" u="sng" dirty="0"/>
          </a:p>
        </p:txBody>
      </p:sp>
    </p:spTree>
    <p:extLst>
      <p:ext uri="{BB962C8B-B14F-4D97-AF65-F5344CB8AC3E}">
        <p14:creationId xmlns:p14="http://schemas.microsoft.com/office/powerpoint/2010/main" val="2120674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269C84-084C-86FA-4A48-C8AF3C803E3C}"/>
              </a:ext>
            </a:extLst>
          </p:cNvPr>
          <p:cNvSpPr/>
          <p:nvPr/>
        </p:nvSpPr>
        <p:spPr>
          <a:xfrm>
            <a:off x="1295402" y="2382556"/>
            <a:ext cx="9601196" cy="1073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88E4A90-3AA5-3C5E-53D4-31AC8B4EE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5368" y="2641611"/>
            <a:ext cx="5652394" cy="3234258"/>
          </a:xfrm>
          <a:prstGeom prst="rect">
            <a:avLst/>
          </a:prstGeom>
        </p:spPr>
      </p:pic>
      <p:sp>
        <p:nvSpPr>
          <p:cNvPr id="8" name="Title 1">
            <a:extLst>
              <a:ext uri="{FF2B5EF4-FFF2-40B4-BE49-F238E27FC236}">
                <a16:creationId xmlns:a16="http://schemas.microsoft.com/office/drawing/2014/main" id="{B74CD1F8-42AA-9155-B181-77E14572A9C5}"/>
              </a:ext>
            </a:extLst>
          </p:cNvPr>
          <p:cNvSpPr txBox="1">
            <a:spLocks/>
          </p:cNvSpPr>
          <p:nvPr/>
        </p:nvSpPr>
        <p:spPr>
          <a:xfrm>
            <a:off x="1295403" y="982132"/>
            <a:ext cx="2313560"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Diagrams</a:t>
            </a:r>
          </a:p>
        </p:txBody>
      </p:sp>
      <p:sp>
        <p:nvSpPr>
          <p:cNvPr id="9" name="TextBox 8">
            <a:extLst>
              <a:ext uri="{FF2B5EF4-FFF2-40B4-BE49-F238E27FC236}">
                <a16:creationId xmlns:a16="http://schemas.microsoft.com/office/drawing/2014/main" id="{7EF700FC-4CDC-F6D6-3517-7F5E0364F75E}"/>
              </a:ext>
            </a:extLst>
          </p:cNvPr>
          <p:cNvSpPr txBox="1"/>
          <p:nvPr/>
        </p:nvSpPr>
        <p:spPr>
          <a:xfrm>
            <a:off x="1373223" y="2013224"/>
            <a:ext cx="2263440" cy="461665"/>
          </a:xfrm>
          <a:prstGeom prst="rect">
            <a:avLst/>
          </a:prstGeom>
          <a:noFill/>
        </p:spPr>
        <p:txBody>
          <a:bodyPr wrap="none" rtlCol="0">
            <a:spAutoFit/>
          </a:bodyPr>
          <a:lstStyle/>
          <a:p>
            <a:r>
              <a:rPr lang="en-US" sz="2400" dirty="0"/>
              <a:t>Context Diagram</a:t>
            </a:r>
          </a:p>
        </p:txBody>
      </p:sp>
      <p:sp>
        <p:nvSpPr>
          <p:cNvPr id="10" name="TextBox 9">
            <a:extLst>
              <a:ext uri="{FF2B5EF4-FFF2-40B4-BE49-F238E27FC236}">
                <a16:creationId xmlns:a16="http://schemas.microsoft.com/office/drawing/2014/main" id="{3D4AC153-54C9-CB6B-738A-4DB7D12A24BC}"/>
              </a:ext>
            </a:extLst>
          </p:cNvPr>
          <p:cNvSpPr txBox="1"/>
          <p:nvPr/>
        </p:nvSpPr>
        <p:spPr>
          <a:xfrm>
            <a:off x="5655859" y="5842896"/>
            <a:ext cx="603050" cy="307777"/>
          </a:xfrm>
          <a:prstGeom prst="rect">
            <a:avLst/>
          </a:prstGeom>
          <a:noFill/>
        </p:spPr>
        <p:txBody>
          <a:bodyPr wrap="none" rtlCol="0">
            <a:spAutoFit/>
          </a:bodyPr>
          <a:lstStyle/>
          <a:p>
            <a:r>
              <a:rPr lang="en-US" sz="1400" u="sng" dirty="0">
                <a:effectLst/>
                <a:latin typeface="Times New Roman" panose="02020603050405020304" pitchFamily="18" charset="0"/>
                <a:ea typeface="Times New Roman" panose="02020603050405020304" pitchFamily="18" charset="0"/>
              </a:rPr>
              <a:t>Fig. </a:t>
            </a:r>
            <a:r>
              <a:rPr lang="en-US" sz="1400" u="sng" dirty="0">
                <a:latin typeface="Times New Roman" panose="02020603050405020304" pitchFamily="18" charset="0"/>
                <a:ea typeface="Times New Roman" panose="02020603050405020304" pitchFamily="18" charset="0"/>
              </a:rPr>
              <a:t>1</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07574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F7615B-2F51-4379-6981-9DEC670DD3D3}"/>
              </a:ext>
            </a:extLst>
          </p:cNvPr>
          <p:cNvSpPr/>
          <p:nvPr/>
        </p:nvSpPr>
        <p:spPr>
          <a:xfrm>
            <a:off x="1295402" y="2382556"/>
            <a:ext cx="9601196" cy="1073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16561C1-B43D-3853-4728-2F2FAE3EA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855" y="2320663"/>
            <a:ext cx="5249120" cy="3574642"/>
          </a:xfrm>
          <a:prstGeom prst="rect">
            <a:avLst/>
          </a:prstGeom>
        </p:spPr>
      </p:pic>
      <p:sp>
        <p:nvSpPr>
          <p:cNvPr id="7" name="TextBox 6">
            <a:extLst>
              <a:ext uri="{FF2B5EF4-FFF2-40B4-BE49-F238E27FC236}">
                <a16:creationId xmlns:a16="http://schemas.microsoft.com/office/drawing/2014/main" id="{4BEF93C0-E4CD-325A-6762-29BE1E97A200}"/>
              </a:ext>
            </a:extLst>
          </p:cNvPr>
          <p:cNvSpPr txBox="1"/>
          <p:nvPr/>
        </p:nvSpPr>
        <p:spPr>
          <a:xfrm>
            <a:off x="1373223" y="1877036"/>
            <a:ext cx="2176173" cy="461665"/>
          </a:xfrm>
          <a:prstGeom prst="rect">
            <a:avLst/>
          </a:prstGeom>
          <a:noFill/>
        </p:spPr>
        <p:txBody>
          <a:bodyPr wrap="none" rtlCol="0">
            <a:spAutoFit/>
          </a:bodyPr>
          <a:lstStyle/>
          <a:p>
            <a:r>
              <a:rPr lang="en-US" sz="2400" dirty="0"/>
              <a:t>First Level DFD</a:t>
            </a:r>
          </a:p>
        </p:txBody>
      </p:sp>
      <p:sp>
        <p:nvSpPr>
          <p:cNvPr id="8" name="TextBox 7">
            <a:extLst>
              <a:ext uri="{FF2B5EF4-FFF2-40B4-BE49-F238E27FC236}">
                <a16:creationId xmlns:a16="http://schemas.microsoft.com/office/drawing/2014/main" id="{0E31B352-1E42-902C-2F05-E0C758566170}"/>
              </a:ext>
            </a:extLst>
          </p:cNvPr>
          <p:cNvSpPr txBox="1"/>
          <p:nvPr/>
        </p:nvSpPr>
        <p:spPr>
          <a:xfrm>
            <a:off x="5655859" y="5842896"/>
            <a:ext cx="603050" cy="307777"/>
          </a:xfrm>
          <a:prstGeom prst="rect">
            <a:avLst/>
          </a:prstGeom>
          <a:noFill/>
        </p:spPr>
        <p:txBody>
          <a:bodyPr wrap="none" rtlCol="0">
            <a:spAutoFit/>
          </a:bodyPr>
          <a:lstStyle/>
          <a:p>
            <a:r>
              <a:rPr lang="en-US" sz="1400" u="sng" dirty="0">
                <a:effectLst/>
                <a:latin typeface="Times New Roman" panose="02020603050405020304" pitchFamily="18" charset="0"/>
                <a:ea typeface="Times New Roman" panose="02020603050405020304" pitchFamily="18" charset="0"/>
              </a:rPr>
              <a:t>Fig. 2</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01366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B029E1-2CF4-28DF-71E2-1039972B313D}"/>
              </a:ext>
            </a:extLst>
          </p:cNvPr>
          <p:cNvSpPr/>
          <p:nvPr/>
        </p:nvSpPr>
        <p:spPr>
          <a:xfrm>
            <a:off x="1295402" y="2382556"/>
            <a:ext cx="9601196" cy="1073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2C7373A-69F0-1460-9894-BD4FBB057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359" y="704066"/>
            <a:ext cx="4695282" cy="5138830"/>
          </a:xfrm>
          <a:prstGeom prst="rect">
            <a:avLst/>
          </a:prstGeom>
        </p:spPr>
      </p:pic>
      <p:sp>
        <p:nvSpPr>
          <p:cNvPr id="6" name="TextBox 5">
            <a:extLst>
              <a:ext uri="{FF2B5EF4-FFF2-40B4-BE49-F238E27FC236}">
                <a16:creationId xmlns:a16="http://schemas.microsoft.com/office/drawing/2014/main" id="{C334B45B-1FF2-E413-E62D-611AEA358199}"/>
              </a:ext>
            </a:extLst>
          </p:cNvPr>
          <p:cNvSpPr txBox="1"/>
          <p:nvPr/>
        </p:nvSpPr>
        <p:spPr>
          <a:xfrm>
            <a:off x="1373223" y="2013224"/>
            <a:ext cx="2499980" cy="461665"/>
          </a:xfrm>
          <a:prstGeom prst="rect">
            <a:avLst/>
          </a:prstGeom>
          <a:noFill/>
        </p:spPr>
        <p:txBody>
          <a:bodyPr wrap="none" rtlCol="0">
            <a:spAutoFit/>
          </a:bodyPr>
          <a:lstStyle/>
          <a:p>
            <a:r>
              <a:rPr lang="en-US" sz="2400" dirty="0"/>
              <a:t>Second Level DFD</a:t>
            </a:r>
          </a:p>
        </p:txBody>
      </p:sp>
      <p:sp>
        <p:nvSpPr>
          <p:cNvPr id="7" name="TextBox 6">
            <a:extLst>
              <a:ext uri="{FF2B5EF4-FFF2-40B4-BE49-F238E27FC236}">
                <a16:creationId xmlns:a16="http://schemas.microsoft.com/office/drawing/2014/main" id="{99AC99BA-8655-95F4-CC81-60B452284917}"/>
              </a:ext>
            </a:extLst>
          </p:cNvPr>
          <p:cNvSpPr txBox="1"/>
          <p:nvPr/>
        </p:nvSpPr>
        <p:spPr>
          <a:xfrm>
            <a:off x="5655859" y="5842896"/>
            <a:ext cx="603050" cy="307777"/>
          </a:xfrm>
          <a:prstGeom prst="rect">
            <a:avLst/>
          </a:prstGeom>
          <a:noFill/>
        </p:spPr>
        <p:txBody>
          <a:bodyPr wrap="none" rtlCol="0">
            <a:spAutoFit/>
          </a:bodyPr>
          <a:lstStyle/>
          <a:p>
            <a:r>
              <a:rPr lang="en-US" sz="1400" u="sng" dirty="0">
                <a:effectLst/>
                <a:latin typeface="Times New Roman" panose="02020603050405020304" pitchFamily="18" charset="0"/>
                <a:ea typeface="Times New Roman" panose="02020603050405020304" pitchFamily="18" charset="0"/>
              </a:rPr>
              <a:t>Fig. 3</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85720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5307CD8-FE73-A33D-D1FD-757CFE176786}"/>
              </a:ext>
            </a:extLst>
          </p:cNvPr>
          <p:cNvSpPr/>
          <p:nvPr/>
        </p:nvSpPr>
        <p:spPr>
          <a:xfrm>
            <a:off x="1295402" y="2382556"/>
            <a:ext cx="9601196" cy="1073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043ADA-EF2E-EAC9-2EA0-CB2C239DF151}"/>
              </a:ext>
            </a:extLst>
          </p:cNvPr>
          <p:cNvSpPr>
            <a:spLocks noGrp="1"/>
          </p:cNvSpPr>
          <p:nvPr>
            <p:ph type="title"/>
          </p:nvPr>
        </p:nvSpPr>
        <p:spPr>
          <a:xfrm>
            <a:off x="1295402" y="982132"/>
            <a:ext cx="3539245" cy="1303867"/>
          </a:xfrm>
        </p:spPr>
        <p:txBody>
          <a:bodyPr/>
          <a:lstStyle/>
          <a:p>
            <a:r>
              <a:rPr lang="en-US" dirty="0"/>
              <a:t>System Design</a:t>
            </a:r>
          </a:p>
        </p:txBody>
      </p:sp>
      <p:sp>
        <p:nvSpPr>
          <p:cNvPr id="4" name="TextBox 3">
            <a:extLst>
              <a:ext uri="{FF2B5EF4-FFF2-40B4-BE49-F238E27FC236}">
                <a16:creationId xmlns:a16="http://schemas.microsoft.com/office/drawing/2014/main" id="{3E5F39F7-2B8A-62C1-2692-971140452160}"/>
              </a:ext>
            </a:extLst>
          </p:cNvPr>
          <p:cNvSpPr txBox="1"/>
          <p:nvPr/>
        </p:nvSpPr>
        <p:spPr>
          <a:xfrm>
            <a:off x="1373223" y="2013224"/>
            <a:ext cx="1706686" cy="461665"/>
          </a:xfrm>
          <a:prstGeom prst="rect">
            <a:avLst/>
          </a:prstGeom>
          <a:noFill/>
        </p:spPr>
        <p:txBody>
          <a:bodyPr wrap="none" rtlCol="0">
            <a:spAutoFit/>
          </a:bodyPr>
          <a:lstStyle/>
          <a:p>
            <a:r>
              <a:rPr lang="en-US" sz="2400" dirty="0"/>
              <a:t>System Flow</a:t>
            </a:r>
          </a:p>
        </p:txBody>
      </p:sp>
      <p:pic>
        <p:nvPicPr>
          <p:cNvPr id="1026" name="Picture 2">
            <a:extLst>
              <a:ext uri="{FF2B5EF4-FFF2-40B4-BE49-F238E27FC236}">
                <a16:creationId xmlns:a16="http://schemas.microsoft.com/office/drawing/2014/main" id="{58EA9C98-B4C7-8EF4-625B-A6C25AE3A3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469" y="735593"/>
            <a:ext cx="4396308" cy="519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93F5DB5-296A-139B-495B-6CB6E8FC54F4}"/>
              </a:ext>
            </a:extLst>
          </p:cNvPr>
          <p:cNvSpPr txBox="1"/>
          <p:nvPr/>
        </p:nvSpPr>
        <p:spPr>
          <a:xfrm>
            <a:off x="7017731" y="5845764"/>
            <a:ext cx="603050" cy="307777"/>
          </a:xfrm>
          <a:prstGeom prst="rect">
            <a:avLst/>
          </a:prstGeom>
          <a:noFill/>
        </p:spPr>
        <p:txBody>
          <a:bodyPr wrap="none" rtlCol="0">
            <a:spAutoFit/>
          </a:bodyPr>
          <a:lstStyle/>
          <a:p>
            <a:r>
              <a:rPr lang="en-US" sz="1400" u="sng" dirty="0">
                <a:effectLst/>
                <a:latin typeface="Times New Roman" panose="02020603050405020304" pitchFamily="18" charset="0"/>
                <a:ea typeface="Times New Roman" panose="02020603050405020304" pitchFamily="18" charset="0"/>
              </a:rPr>
              <a:t>Fig. 4</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09261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415B0E2-4525-DE59-2971-43F43D1A8F1F}"/>
              </a:ext>
            </a:extLst>
          </p:cNvPr>
          <p:cNvSpPr/>
          <p:nvPr/>
        </p:nvSpPr>
        <p:spPr>
          <a:xfrm>
            <a:off x="1295402" y="2382556"/>
            <a:ext cx="9601196" cy="1073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6099A1E4-68AB-102C-1563-8CEF71A5E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898" y="707401"/>
            <a:ext cx="2783429" cy="5135495"/>
          </a:xfrm>
          <a:prstGeom prst="rect">
            <a:avLst/>
          </a:prstGeom>
        </p:spPr>
      </p:pic>
      <p:sp>
        <p:nvSpPr>
          <p:cNvPr id="5" name="TextBox 4">
            <a:extLst>
              <a:ext uri="{FF2B5EF4-FFF2-40B4-BE49-F238E27FC236}">
                <a16:creationId xmlns:a16="http://schemas.microsoft.com/office/drawing/2014/main" id="{E65566AE-2C5A-1BDC-DC5B-299898707F36}"/>
              </a:ext>
            </a:extLst>
          </p:cNvPr>
          <p:cNvSpPr txBox="1"/>
          <p:nvPr/>
        </p:nvSpPr>
        <p:spPr>
          <a:xfrm>
            <a:off x="1373223" y="2013224"/>
            <a:ext cx="2420534" cy="461665"/>
          </a:xfrm>
          <a:prstGeom prst="rect">
            <a:avLst/>
          </a:prstGeom>
          <a:noFill/>
        </p:spPr>
        <p:txBody>
          <a:bodyPr wrap="none" rtlCol="0">
            <a:spAutoFit/>
          </a:bodyPr>
          <a:lstStyle/>
          <a:p>
            <a:r>
              <a:rPr lang="en-US" sz="2400" dirty="0"/>
              <a:t>Use-Case Diagram</a:t>
            </a:r>
          </a:p>
        </p:txBody>
      </p:sp>
      <p:sp>
        <p:nvSpPr>
          <p:cNvPr id="7" name="TextBox 6">
            <a:extLst>
              <a:ext uri="{FF2B5EF4-FFF2-40B4-BE49-F238E27FC236}">
                <a16:creationId xmlns:a16="http://schemas.microsoft.com/office/drawing/2014/main" id="{B1A21033-A63F-C351-C23A-D137C81CF96D}"/>
              </a:ext>
            </a:extLst>
          </p:cNvPr>
          <p:cNvSpPr txBox="1"/>
          <p:nvPr/>
        </p:nvSpPr>
        <p:spPr>
          <a:xfrm>
            <a:off x="5655859" y="5842896"/>
            <a:ext cx="603050" cy="307777"/>
          </a:xfrm>
          <a:prstGeom prst="rect">
            <a:avLst/>
          </a:prstGeom>
          <a:noFill/>
        </p:spPr>
        <p:txBody>
          <a:bodyPr wrap="none" rtlCol="0">
            <a:spAutoFit/>
          </a:bodyPr>
          <a:lstStyle/>
          <a:p>
            <a:r>
              <a:rPr lang="en-US" sz="1400" u="sng" dirty="0">
                <a:effectLst/>
                <a:latin typeface="Times New Roman" panose="02020603050405020304" pitchFamily="18" charset="0"/>
                <a:ea typeface="Times New Roman" panose="02020603050405020304" pitchFamily="18" charset="0"/>
              </a:rPr>
              <a:t>Fig. 5</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40775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DAFA8C2-AA8B-5E9D-26CA-CDC1C0225123}"/>
              </a:ext>
            </a:extLst>
          </p:cNvPr>
          <p:cNvSpPr txBox="1"/>
          <p:nvPr/>
        </p:nvSpPr>
        <p:spPr>
          <a:xfrm>
            <a:off x="5039044" y="1950076"/>
            <a:ext cx="2113912" cy="461665"/>
          </a:xfrm>
          <a:prstGeom prst="rect">
            <a:avLst/>
          </a:prstGeom>
          <a:noFill/>
        </p:spPr>
        <p:txBody>
          <a:bodyPr wrap="none" rtlCol="0">
            <a:spAutoFit/>
          </a:bodyPr>
          <a:lstStyle/>
          <a:p>
            <a:r>
              <a:rPr lang="en-US" sz="2400" dirty="0"/>
              <a:t>Data Dictionary</a:t>
            </a:r>
          </a:p>
        </p:txBody>
      </p:sp>
      <p:sp>
        <p:nvSpPr>
          <p:cNvPr id="3" name="TextBox 2">
            <a:extLst>
              <a:ext uri="{FF2B5EF4-FFF2-40B4-BE49-F238E27FC236}">
                <a16:creationId xmlns:a16="http://schemas.microsoft.com/office/drawing/2014/main" id="{14501BC5-85AE-4923-9150-F9F8A8C2CC4A}"/>
              </a:ext>
            </a:extLst>
          </p:cNvPr>
          <p:cNvSpPr txBox="1"/>
          <p:nvPr/>
        </p:nvSpPr>
        <p:spPr>
          <a:xfrm>
            <a:off x="1308370" y="2521059"/>
            <a:ext cx="9596335" cy="1815882"/>
          </a:xfrm>
          <a:prstGeom prst="rect">
            <a:avLst/>
          </a:prstGeom>
          <a:noFill/>
        </p:spPr>
        <p:txBody>
          <a:bodyPr wrap="square">
            <a:spAutoFit/>
          </a:bodyPr>
          <a:lstStyle/>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In this Project there are mainly three collections/tables are used which are as follows:</a:t>
            </a:r>
          </a:p>
          <a:p>
            <a:pPr marL="0" marR="0">
              <a:spcBef>
                <a:spcPts val="0"/>
              </a:spcBef>
              <a:spcAft>
                <a:spcPts val="0"/>
              </a:spcAft>
            </a:pPr>
            <a:br>
              <a:rPr lang="en-US" sz="2000" dirty="0">
                <a:effectLst/>
                <a:latin typeface="Times New Roman" panose="02020603050405020304" pitchFamily="18" charset="0"/>
                <a:ea typeface="Times New Roman" panose="02020603050405020304" pitchFamily="18" charset="0"/>
              </a:rPr>
            </a:br>
            <a:r>
              <a:rPr lang="en-US" sz="2000" u="sng" dirty="0">
                <a:effectLst/>
                <a:latin typeface="Times New Roman" panose="02020603050405020304" pitchFamily="18" charset="0"/>
                <a:ea typeface="Times New Roman" panose="02020603050405020304" pitchFamily="18" charset="0"/>
              </a:rPr>
              <a:t>Collection Name</a:t>
            </a:r>
            <a:r>
              <a:rPr lang="en-US" sz="2000" dirty="0">
                <a:effectLst/>
                <a:latin typeface="Times New Roman" panose="02020603050405020304" pitchFamily="18" charset="0"/>
                <a:ea typeface="Times New Roman" panose="02020603050405020304" pitchFamily="18" charset="0"/>
              </a:rPr>
              <a:t>:</a:t>
            </a:r>
            <a:br>
              <a:rPr lang="en-US" sz="20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1. user_logins</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2. jobOrders</a:t>
            </a:r>
          </a:p>
          <a:p>
            <a:pPr marL="0" marR="0">
              <a:spcBef>
                <a:spcPts val="0"/>
              </a:spcBef>
              <a:spcAft>
                <a:spcPts val="0"/>
              </a:spcAft>
            </a:pPr>
            <a:r>
              <a:rPr lang="en-US" sz="1800" dirty="0">
                <a:effectLst/>
                <a:latin typeface="Times New Roman" panose="02020603050405020304" pitchFamily="18" charset="0"/>
                <a:ea typeface="Times New Roman" panose="02020603050405020304" pitchFamily="18" charset="0"/>
              </a:rPr>
              <a:t>3. survey_forms</a:t>
            </a:r>
          </a:p>
        </p:txBody>
      </p:sp>
    </p:spTree>
    <p:extLst>
      <p:ext uri="{BB962C8B-B14F-4D97-AF65-F5344CB8AC3E}">
        <p14:creationId xmlns:p14="http://schemas.microsoft.com/office/powerpoint/2010/main" val="2713735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0CCB6BD-4BC2-F40F-92A9-F8ABB47A7CEF}"/>
              </a:ext>
            </a:extLst>
          </p:cNvPr>
          <p:cNvGraphicFramePr>
            <a:graphicFrameLocks noGrp="1"/>
          </p:cNvGraphicFramePr>
          <p:nvPr>
            <p:ph idx="1"/>
            <p:extLst>
              <p:ext uri="{D42A27DB-BD31-4B8C-83A1-F6EECF244321}">
                <p14:modId xmlns:p14="http://schemas.microsoft.com/office/powerpoint/2010/main" val="3838008886"/>
              </p:ext>
            </p:extLst>
          </p:nvPr>
        </p:nvGraphicFramePr>
        <p:xfrm>
          <a:off x="3215983" y="2797936"/>
          <a:ext cx="6459844" cy="1472440"/>
        </p:xfrm>
        <a:graphic>
          <a:graphicData uri="http://schemas.openxmlformats.org/drawingml/2006/table">
            <a:tbl>
              <a:tblPr firstRow="1" firstCol="1" bandRow="1">
                <a:tableStyleId>{BDBED569-4797-4DF1-A0F4-6AAB3CD982D8}</a:tableStyleId>
              </a:tblPr>
              <a:tblGrid>
                <a:gridCol w="457689">
                  <a:extLst>
                    <a:ext uri="{9D8B030D-6E8A-4147-A177-3AD203B41FA5}">
                      <a16:colId xmlns:a16="http://schemas.microsoft.com/office/drawing/2014/main" val="78625080"/>
                    </a:ext>
                  </a:extLst>
                </a:gridCol>
                <a:gridCol w="1335723">
                  <a:extLst>
                    <a:ext uri="{9D8B030D-6E8A-4147-A177-3AD203B41FA5}">
                      <a16:colId xmlns:a16="http://schemas.microsoft.com/office/drawing/2014/main" val="3910511915"/>
                    </a:ext>
                  </a:extLst>
                </a:gridCol>
                <a:gridCol w="592772">
                  <a:extLst>
                    <a:ext uri="{9D8B030D-6E8A-4147-A177-3AD203B41FA5}">
                      <a16:colId xmlns:a16="http://schemas.microsoft.com/office/drawing/2014/main" val="2767863047"/>
                    </a:ext>
                  </a:extLst>
                </a:gridCol>
                <a:gridCol w="1966976">
                  <a:extLst>
                    <a:ext uri="{9D8B030D-6E8A-4147-A177-3AD203B41FA5}">
                      <a16:colId xmlns:a16="http://schemas.microsoft.com/office/drawing/2014/main" val="3222094483"/>
                    </a:ext>
                  </a:extLst>
                </a:gridCol>
                <a:gridCol w="2106684">
                  <a:extLst>
                    <a:ext uri="{9D8B030D-6E8A-4147-A177-3AD203B41FA5}">
                      <a16:colId xmlns:a16="http://schemas.microsoft.com/office/drawing/2014/main" val="170753194"/>
                    </a:ext>
                  </a:extLst>
                </a:gridCol>
              </a:tblGrid>
              <a:tr h="0">
                <a:tc>
                  <a:txBody>
                    <a:bodyPr/>
                    <a:lstStyle/>
                    <a:p>
                      <a:pPr marL="0" marR="0" algn="ctr">
                        <a:lnSpc>
                          <a:spcPct val="150000"/>
                        </a:lnSpc>
                        <a:spcBef>
                          <a:spcPts val="0"/>
                        </a:spcBef>
                        <a:spcAft>
                          <a:spcPts val="0"/>
                        </a:spcAft>
                      </a:pPr>
                      <a:r>
                        <a:rPr lang="en-US" sz="1400" b="1">
                          <a:effectLst/>
                        </a:rPr>
                        <a:t>Sr. </a:t>
                      </a:r>
                    </a:p>
                    <a:p>
                      <a:pPr marL="0" marR="0" algn="ctr">
                        <a:lnSpc>
                          <a:spcPct val="150000"/>
                        </a:lnSpc>
                        <a:spcBef>
                          <a:spcPts val="0"/>
                        </a:spcBef>
                        <a:spcAft>
                          <a:spcPts val="0"/>
                        </a:spcAft>
                      </a:pPr>
                      <a:r>
                        <a:rPr lang="en-US" sz="1400" b="1">
                          <a:effectLst/>
                        </a:rPr>
                        <a:t>No.</a:t>
                      </a:r>
                      <a:endParaRPr lang="en-US" sz="1400" b="1">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b="1" dirty="0">
                          <a:effectLst/>
                        </a:rPr>
                        <a:t>Field Name</a:t>
                      </a:r>
                      <a:endParaRPr lang="en-US"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b="1">
                          <a:effectLst/>
                        </a:rPr>
                        <a:t>Data </a:t>
                      </a:r>
                    </a:p>
                    <a:p>
                      <a:pPr marL="0" marR="0" algn="ctr">
                        <a:lnSpc>
                          <a:spcPct val="150000"/>
                        </a:lnSpc>
                        <a:spcBef>
                          <a:spcPts val="0"/>
                        </a:spcBef>
                        <a:spcAft>
                          <a:spcPts val="0"/>
                        </a:spcAft>
                      </a:pPr>
                      <a:r>
                        <a:rPr lang="en-US" sz="1400" b="1">
                          <a:effectLst/>
                        </a:rPr>
                        <a:t>Type</a:t>
                      </a:r>
                      <a:endParaRPr lang="en-US" sz="1400" b="1">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b="1" dirty="0">
                          <a:effectLst/>
                        </a:rPr>
                        <a:t>Description</a:t>
                      </a:r>
                      <a:endParaRPr lang="en-US" sz="1400" b="1"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400" b="1" dirty="0">
                          <a:effectLst/>
                        </a:rPr>
                        <a:t>Example</a:t>
                      </a:r>
                      <a:endParaRPr lang="en-US" sz="1400" b="1"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93507127"/>
                  </a:ext>
                </a:extLst>
              </a:tr>
              <a:tr h="0">
                <a:tc>
                  <a:txBody>
                    <a:bodyPr/>
                    <a:lstStyle/>
                    <a:p>
                      <a:pPr marL="0" marR="0" algn="ctr">
                        <a:lnSpc>
                          <a:spcPct val="150000"/>
                        </a:lnSpc>
                        <a:spcBef>
                          <a:spcPts val="0"/>
                        </a:spcBef>
                        <a:spcAft>
                          <a:spcPts val="0"/>
                        </a:spcAft>
                      </a:pPr>
                      <a:r>
                        <a:rPr lang="en-US" sz="1400" b="0">
                          <a:effectLst/>
                        </a:rPr>
                        <a:t>1</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Document Id</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String</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1400" b="0">
                          <a:effectLst/>
                        </a:rPr>
                        <a:t>Auto Generated Doc. Id’s</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2QKODadvTwzi5BD1b4zh</a:t>
                      </a:r>
                      <a:endParaRPr lang="en-US" sz="1400" b="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41816269"/>
                  </a:ext>
                </a:extLst>
              </a:tr>
              <a:tr h="0">
                <a:tc>
                  <a:txBody>
                    <a:bodyPr/>
                    <a:lstStyle/>
                    <a:p>
                      <a:pPr marL="0" marR="0" algn="ctr">
                        <a:lnSpc>
                          <a:spcPct val="150000"/>
                        </a:lnSpc>
                        <a:spcBef>
                          <a:spcPts val="0"/>
                        </a:spcBef>
                        <a:spcAft>
                          <a:spcPts val="0"/>
                        </a:spcAft>
                      </a:pPr>
                      <a:r>
                        <a:rPr lang="en-US" sz="1400" b="0">
                          <a:effectLst/>
                        </a:rPr>
                        <a:t>2</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email</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String</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Email Id of User</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user@techelecon.com</a:t>
                      </a:r>
                      <a:endParaRPr lang="en-US" sz="1400" b="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5838546"/>
                  </a:ext>
                </a:extLst>
              </a:tr>
              <a:tr h="0">
                <a:tc>
                  <a:txBody>
                    <a:bodyPr/>
                    <a:lstStyle/>
                    <a:p>
                      <a:pPr marL="0" marR="0" algn="ctr">
                        <a:lnSpc>
                          <a:spcPct val="150000"/>
                        </a:lnSpc>
                        <a:spcBef>
                          <a:spcPts val="0"/>
                        </a:spcBef>
                        <a:spcAft>
                          <a:spcPts val="0"/>
                        </a:spcAft>
                      </a:pPr>
                      <a:r>
                        <a:rPr lang="en-US" sz="1400" b="0">
                          <a:effectLst/>
                        </a:rPr>
                        <a:t>3</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login_timestamp</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String</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a:effectLst/>
                        </a:rPr>
                        <a:t>Date and Time Log</a:t>
                      </a:r>
                      <a:endParaRPr lang="en-US" sz="1400" b="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400" b="0" dirty="0">
                          <a:effectLst/>
                        </a:rPr>
                        <a:t>2024-04-20 – 10:35</a:t>
                      </a:r>
                      <a:endParaRPr lang="en-US" sz="1400" b="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37207869"/>
                  </a:ext>
                </a:extLst>
              </a:tr>
            </a:tbl>
          </a:graphicData>
        </a:graphic>
      </p:graphicFrame>
      <p:sp>
        <p:nvSpPr>
          <p:cNvPr id="5" name="Rectangle 1">
            <a:extLst>
              <a:ext uri="{FF2B5EF4-FFF2-40B4-BE49-F238E27FC236}">
                <a16:creationId xmlns:a16="http://schemas.microsoft.com/office/drawing/2014/main" id="{5BBB2FB6-4E60-3829-5A0F-6054AB3E655C}"/>
              </a:ext>
            </a:extLst>
          </p:cNvPr>
          <p:cNvSpPr>
            <a:spLocks noChangeArrowheads="1"/>
          </p:cNvSpPr>
          <p:nvPr/>
        </p:nvSpPr>
        <p:spPr bwMode="auto">
          <a:xfrm>
            <a:off x="1299627" y="1781357"/>
            <a:ext cx="493699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Collection Name: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user_logins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User</a:t>
            </a: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Login Tracking with Timestamp</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B81ACE0-38D3-088C-50F3-BF04DBBFC57A}"/>
              </a:ext>
            </a:extLst>
          </p:cNvPr>
          <p:cNvSpPr txBox="1"/>
          <p:nvPr/>
        </p:nvSpPr>
        <p:spPr>
          <a:xfrm>
            <a:off x="5599230" y="4332847"/>
            <a:ext cx="1693349" cy="307777"/>
          </a:xfrm>
          <a:prstGeom prst="rect">
            <a:avLst/>
          </a:prstGeom>
          <a:noFill/>
        </p:spPr>
        <p:txBody>
          <a:bodyPr wrap="none" rtlCol="0">
            <a:spAutoFit/>
          </a:bodyPr>
          <a:lstStyle/>
          <a:p>
            <a:r>
              <a:rPr lang="en-US" sz="1400" dirty="0">
                <a:effectLst/>
                <a:latin typeface="Times New Roman" panose="02020603050405020304" pitchFamily="18" charset="0"/>
                <a:ea typeface="Times New Roman" panose="02020603050405020304" pitchFamily="18" charset="0"/>
              </a:rPr>
              <a:t>Table - </a:t>
            </a:r>
            <a:r>
              <a:rPr lang="en-US" sz="1400" dirty="0">
                <a:latin typeface="Times New Roman" panose="02020603050405020304" pitchFamily="18" charset="0"/>
                <a:ea typeface="Times New Roman" panose="02020603050405020304" pitchFamily="18" charset="0"/>
              </a:rPr>
              <a:t>1</a:t>
            </a:r>
            <a:r>
              <a:rPr lang="en-US" sz="1400" dirty="0">
                <a:effectLst/>
                <a:latin typeface="Times New Roman" panose="02020603050405020304" pitchFamily="18" charset="0"/>
                <a:ea typeface="Times New Roman" panose="02020603050405020304" pitchFamily="18" charset="0"/>
              </a:rPr>
              <a:t> </a:t>
            </a:r>
            <a:r>
              <a:rPr lang="en-US" sz="1400" u="sng" dirty="0">
                <a:effectLst/>
                <a:latin typeface="Times New Roman" panose="02020603050405020304" pitchFamily="18" charset="0"/>
                <a:ea typeface="Times New Roman" panose="02020603050405020304" pitchFamily="18" charset="0"/>
              </a:rPr>
              <a:t>user_logins</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83674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3CE137E-7E3B-40ED-C32F-4745D17066F9}"/>
              </a:ext>
            </a:extLst>
          </p:cNvPr>
          <p:cNvGraphicFramePr>
            <a:graphicFrameLocks noGrp="1"/>
          </p:cNvGraphicFramePr>
          <p:nvPr>
            <p:ph idx="1"/>
            <p:extLst>
              <p:ext uri="{D42A27DB-BD31-4B8C-83A1-F6EECF244321}">
                <p14:modId xmlns:p14="http://schemas.microsoft.com/office/powerpoint/2010/main" val="4028576504"/>
              </p:ext>
            </p:extLst>
          </p:nvPr>
        </p:nvGraphicFramePr>
        <p:xfrm>
          <a:off x="2488671" y="2524753"/>
          <a:ext cx="6817392" cy="2499224"/>
        </p:xfrm>
        <a:graphic>
          <a:graphicData uri="http://schemas.openxmlformats.org/drawingml/2006/table">
            <a:tbl>
              <a:tblPr firstRow="1" firstCol="1" bandRow="1">
                <a:tableStyleId>{8799B23B-EC83-4686-B30A-512413B5E67A}</a:tableStyleId>
              </a:tblPr>
              <a:tblGrid>
                <a:gridCol w="685794">
                  <a:extLst>
                    <a:ext uri="{9D8B030D-6E8A-4147-A177-3AD203B41FA5}">
                      <a16:colId xmlns:a16="http://schemas.microsoft.com/office/drawing/2014/main" val="2349231272"/>
                    </a:ext>
                  </a:extLst>
                </a:gridCol>
                <a:gridCol w="1414140">
                  <a:extLst>
                    <a:ext uri="{9D8B030D-6E8A-4147-A177-3AD203B41FA5}">
                      <a16:colId xmlns:a16="http://schemas.microsoft.com/office/drawing/2014/main" val="3104501067"/>
                    </a:ext>
                  </a:extLst>
                </a:gridCol>
                <a:gridCol w="569590">
                  <a:extLst>
                    <a:ext uri="{9D8B030D-6E8A-4147-A177-3AD203B41FA5}">
                      <a16:colId xmlns:a16="http://schemas.microsoft.com/office/drawing/2014/main" val="3082209669"/>
                    </a:ext>
                  </a:extLst>
                </a:gridCol>
                <a:gridCol w="2016437">
                  <a:extLst>
                    <a:ext uri="{9D8B030D-6E8A-4147-A177-3AD203B41FA5}">
                      <a16:colId xmlns:a16="http://schemas.microsoft.com/office/drawing/2014/main" val="1911460553"/>
                    </a:ext>
                  </a:extLst>
                </a:gridCol>
                <a:gridCol w="2131431">
                  <a:extLst>
                    <a:ext uri="{9D8B030D-6E8A-4147-A177-3AD203B41FA5}">
                      <a16:colId xmlns:a16="http://schemas.microsoft.com/office/drawing/2014/main" val="45796066"/>
                    </a:ext>
                  </a:extLst>
                </a:gridCol>
              </a:tblGrid>
              <a:tr h="514348">
                <a:tc>
                  <a:txBody>
                    <a:bodyPr/>
                    <a:lstStyle/>
                    <a:p>
                      <a:pPr marL="0" marR="0" algn="ctr">
                        <a:lnSpc>
                          <a:spcPct val="150000"/>
                        </a:lnSpc>
                        <a:spcBef>
                          <a:spcPts val="0"/>
                        </a:spcBef>
                        <a:spcAft>
                          <a:spcPts val="0"/>
                        </a:spcAft>
                      </a:pPr>
                      <a:r>
                        <a:rPr lang="en-US" sz="1400" dirty="0">
                          <a:effectLst/>
                        </a:rPr>
                        <a:t>Sr. No.</a:t>
                      </a:r>
                      <a:endParaRPr lang="en-US" sz="1400" dirty="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ctr">
                        <a:lnSpc>
                          <a:spcPct val="150000"/>
                        </a:lnSpc>
                        <a:spcBef>
                          <a:spcPts val="0"/>
                        </a:spcBef>
                        <a:spcAft>
                          <a:spcPts val="0"/>
                        </a:spcAft>
                      </a:pPr>
                      <a:r>
                        <a:rPr lang="en-US" sz="1400" dirty="0">
                          <a:effectLst/>
                        </a:rPr>
                        <a:t>Field Name</a:t>
                      </a:r>
                      <a:endParaRPr lang="en-US" sz="1400" dirty="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ctr">
                        <a:lnSpc>
                          <a:spcPct val="150000"/>
                        </a:lnSpc>
                        <a:spcBef>
                          <a:spcPts val="0"/>
                        </a:spcBef>
                        <a:spcAft>
                          <a:spcPts val="0"/>
                        </a:spcAft>
                      </a:pPr>
                      <a:r>
                        <a:rPr lang="en-US" sz="1400" dirty="0">
                          <a:effectLst/>
                        </a:rPr>
                        <a:t>Data</a:t>
                      </a:r>
                    </a:p>
                    <a:p>
                      <a:pPr marL="0" marR="0" algn="ctr">
                        <a:lnSpc>
                          <a:spcPct val="150000"/>
                        </a:lnSpc>
                        <a:spcBef>
                          <a:spcPts val="0"/>
                        </a:spcBef>
                        <a:spcAft>
                          <a:spcPts val="0"/>
                        </a:spcAft>
                      </a:pPr>
                      <a:r>
                        <a:rPr lang="en-US" sz="1400" dirty="0">
                          <a:effectLst/>
                        </a:rPr>
                        <a:t>Type</a:t>
                      </a:r>
                      <a:endParaRPr lang="en-US" sz="1400" dirty="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ctr">
                        <a:lnSpc>
                          <a:spcPct val="150000"/>
                        </a:lnSpc>
                        <a:spcBef>
                          <a:spcPts val="0"/>
                        </a:spcBef>
                        <a:spcAft>
                          <a:spcPts val="0"/>
                        </a:spcAft>
                      </a:pPr>
                      <a:r>
                        <a:rPr lang="en-US" sz="1400">
                          <a:effectLst/>
                        </a:rPr>
                        <a:t>Description</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ctr">
                        <a:lnSpc>
                          <a:spcPct val="150000"/>
                        </a:lnSpc>
                        <a:spcBef>
                          <a:spcPts val="0"/>
                        </a:spcBef>
                        <a:spcAft>
                          <a:spcPts val="0"/>
                        </a:spcAft>
                      </a:pPr>
                      <a:r>
                        <a:rPr lang="en-US" sz="1400">
                          <a:effectLst/>
                        </a:rPr>
                        <a:t>Example</a:t>
                      </a:r>
                      <a:endParaRPr lang="en-US" sz="1400">
                        <a:effectLst/>
                        <a:latin typeface="Times New Roman" panose="02020603050405020304" pitchFamily="18" charset="0"/>
                        <a:ea typeface="Times New Roman" panose="02020603050405020304" pitchFamily="18" charset="0"/>
                      </a:endParaRPr>
                    </a:p>
                  </a:txBody>
                  <a:tcPr marL="58576" marR="58576" marT="0" marB="0"/>
                </a:tc>
                <a:extLst>
                  <a:ext uri="{0D108BD9-81ED-4DB2-BD59-A6C34878D82A}">
                    <a16:rowId xmlns:a16="http://schemas.microsoft.com/office/drawing/2014/main" val="1590743328"/>
                  </a:ext>
                </a:extLst>
              </a:tr>
              <a:tr h="278296">
                <a:tc>
                  <a:txBody>
                    <a:bodyPr/>
                    <a:lstStyle/>
                    <a:p>
                      <a:pPr marL="0" marR="0" algn="ctr">
                        <a:lnSpc>
                          <a:spcPct val="150000"/>
                        </a:lnSpc>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Document Id</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dirty="0">
                          <a:effectLst/>
                        </a:rPr>
                        <a:t>String</a:t>
                      </a:r>
                      <a:endParaRPr lang="en-US" sz="1400" dirty="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nSpc>
                          <a:spcPct val="150000"/>
                        </a:lnSpc>
                        <a:spcBef>
                          <a:spcPts val="0"/>
                        </a:spcBef>
                        <a:spcAft>
                          <a:spcPts val="0"/>
                        </a:spcAft>
                      </a:pPr>
                      <a:r>
                        <a:rPr lang="en-US" sz="1400">
                          <a:effectLst/>
                        </a:rPr>
                        <a:t>Auto Generated Doc. Id’s</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FZAoJk0DUk2UNWIm0K</a:t>
                      </a:r>
                      <a:endParaRPr lang="en-US" sz="1400">
                        <a:effectLst/>
                        <a:latin typeface="Times New Roman" panose="02020603050405020304" pitchFamily="18" charset="0"/>
                        <a:ea typeface="Times New Roman" panose="02020603050405020304" pitchFamily="18" charset="0"/>
                      </a:endParaRPr>
                    </a:p>
                  </a:txBody>
                  <a:tcPr marL="58576" marR="58576" marT="0" marB="0"/>
                </a:tc>
                <a:extLst>
                  <a:ext uri="{0D108BD9-81ED-4DB2-BD59-A6C34878D82A}">
                    <a16:rowId xmlns:a16="http://schemas.microsoft.com/office/drawing/2014/main" val="2024934486"/>
                  </a:ext>
                </a:extLst>
              </a:tr>
              <a:tr h="268356">
                <a:tc>
                  <a:txBody>
                    <a:bodyPr/>
                    <a:lstStyle/>
                    <a:p>
                      <a:pPr marL="0" marR="0" algn="ctr">
                        <a:lnSpc>
                          <a:spcPct val="150000"/>
                        </a:lnSpc>
                        <a:spcBef>
                          <a:spcPts val="0"/>
                        </a:spcBef>
                        <a:spcAft>
                          <a:spcPts val="0"/>
                        </a:spcAft>
                      </a:pPr>
                      <a:r>
                        <a:rPr lang="en-US" sz="1400">
                          <a:effectLst/>
                        </a:rPr>
                        <a:t>2</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assemblyDetails</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dirty="0">
                          <a:effectLst/>
                        </a:rPr>
                        <a:t>String</a:t>
                      </a:r>
                      <a:endParaRPr lang="en-US" sz="1400" dirty="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Details of Assembly Parts</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Gear Shafts or Bearings</a:t>
                      </a:r>
                      <a:endParaRPr lang="en-US" sz="1400">
                        <a:effectLst/>
                        <a:latin typeface="Times New Roman" panose="02020603050405020304" pitchFamily="18" charset="0"/>
                        <a:ea typeface="Times New Roman" panose="02020603050405020304" pitchFamily="18" charset="0"/>
                      </a:endParaRPr>
                    </a:p>
                  </a:txBody>
                  <a:tcPr marL="58576" marR="58576" marT="0" marB="0"/>
                </a:tc>
                <a:extLst>
                  <a:ext uri="{0D108BD9-81ED-4DB2-BD59-A6C34878D82A}">
                    <a16:rowId xmlns:a16="http://schemas.microsoft.com/office/drawing/2014/main" val="1250986802"/>
                  </a:ext>
                </a:extLst>
              </a:tr>
              <a:tr h="298174">
                <a:tc>
                  <a:txBody>
                    <a:bodyPr/>
                    <a:lstStyle/>
                    <a:p>
                      <a:pPr marL="0" marR="0" algn="ctr">
                        <a:lnSpc>
                          <a:spcPct val="150000"/>
                        </a:lnSpc>
                        <a:spcBef>
                          <a:spcPts val="0"/>
                        </a:spcBef>
                        <a:spcAft>
                          <a:spcPts val="0"/>
                        </a:spcAft>
                      </a:pPr>
                      <a:r>
                        <a:rPr lang="en-US" sz="1400">
                          <a:effectLst/>
                        </a:rPr>
                        <a:t>3</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class</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dirty="0">
                          <a:effectLst/>
                        </a:rPr>
                        <a:t>String</a:t>
                      </a:r>
                      <a:endParaRPr lang="en-US" sz="1400" dirty="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Class of Gear (A, B, C, D)</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Class B</a:t>
                      </a:r>
                      <a:endParaRPr lang="en-US" sz="1400">
                        <a:effectLst/>
                        <a:latin typeface="Times New Roman" panose="02020603050405020304" pitchFamily="18" charset="0"/>
                        <a:ea typeface="Times New Roman" panose="02020603050405020304" pitchFamily="18" charset="0"/>
                      </a:endParaRPr>
                    </a:p>
                  </a:txBody>
                  <a:tcPr marL="58576" marR="58576" marT="0" marB="0"/>
                </a:tc>
                <a:extLst>
                  <a:ext uri="{0D108BD9-81ED-4DB2-BD59-A6C34878D82A}">
                    <a16:rowId xmlns:a16="http://schemas.microsoft.com/office/drawing/2014/main" val="708701454"/>
                  </a:ext>
                </a:extLst>
              </a:tr>
              <a:tr h="278296">
                <a:tc>
                  <a:txBody>
                    <a:bodyPr/>
                    <a:lstStyle/>
                    <a:p>
                      <a:pPr marL="0" marR="0" algn="ctr">
                        <a:lnSpc>
                          <a:spcPct val="150000"/>
                        </a:lnSpc>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descriptionDetails</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String</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Gear/ Part Description</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Spur Gear or Helical Gear</a:t>
                      </a:r>
                      <a:endParaRPr lang="en-US" sz="1400">
                        <a:effectLst/>
                        <a:latin typeface="Times New Roman" panose="02020603050405020304" pitchFamily="18" charset="0"/>
                        <a:ea typeface="Times New Roman" panose="02020603050405020304" pitchFamily="18" charset="0"/>
                      </a:endParaRPr>
                    </a:p>
                  </a:txBody>
                  <a:tcPr marL="58576" marR="58576" marT="0" marB="0"/>
                </a:tc>
                <a:extLst>
                  <a:ext uri="{0D108BD9-81ED-4DB2-BD59-A6C34878D82A}">
                    <a16:rowId xmlns:a16="http://schemas.microsoft.com/office/drawing/2014/main" val="2688512003"/>
                  </a:ext>
                </a:extLst>
              </a:tr>
              <a:tr h="258417">
                <a:tc>
                  <a:txBody>
                    <a:bodyPr/>
                    <a:lstStyle/>
                    <a:p>
                      <a:pPr marL="0" marR="0" algn="ctr">
                        <a:lnSpc>
                          <a:spcPct val="150000"/>
                        </a:lnSpc>
                        <a:spcBef>
                          <a:spcPts val="0"/>
                        </a:spcBef>
                        <a:spcAft>
                          <a:spcPts val="0"/>
                        </a:spcAft>
                      </a:pPr>
                      <a:r>
                        <a:rPr lang="en-US" sz="1400">
                          <a:effectLst/>
                        </a:rPr>
                        <a:t>5</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jobOrderNo</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String</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dirty="0">
                          <a:effectLst/>
                        </a:rPr>
                        <a:t>Unique Id no. for Tracking</a:t>
                      </a:r>
                      <a:endParaRPr lang="en-US" sz="1400" dirty="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531256</a:t>
                      </a:r>
                      <a:endParaRPr lang="en-US" sz="1400">
                        <a:effectLst/>
                        <a:latin typeface="Times New Roman" panose="02020603050405020304" pitchFamily="18" charset="0"/>
                        <a:ea typeface="Times New Roman" panose="02020603050405020304" pitchFamily="18" charset="0"/>
                      </a:endParaRPr>
                    </a:p>
                  </a:txBody>
                  <a:tcPr marL="58576" marR="58576" marT="0" marB="0"/>
                </a:tc>
                <a:extLst>
                  <a:ext uri="{0D108BD9-81ED-4DB2-BD59-A6C34878D82A}">
                    <a16:rowId xmlns:a16="http://schemas.microsoft.com/office/drawing/2014/main" val="2785435161"/>
                  </a:ext>
                </a:extLst>
              </a:tr>
              <a:tr h="440510">
                <a:tc>
                  <a:txBody>
                    <a:bodyPr/>
                    <a:lstStyle/>
                    <a:p>
                      <a:pPr marL="0" marR="0" algn="ctr">
                        <a:lnSpc>
                          <a:spcPct val="150000"/>
                        </a:lnSpc>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serialNo</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a:effectLst/>
                        </a:rPr>
                        <a:t>String</a:t>
                      </a:r>
                      <a:endParaRPr lang="en-US" sz="140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dirty="0">
                          <a:effectLst/>
                        </a:rPr>
                        <a:t>No. of the part registered</a:t>
                      </a:r>
                      <a:endParaRPr lang="en-US" sz="1400" dirty="0">
                        <a:effectLst/>
                        <a:latin typeface="Times New Roman" panose="02020603050405020304" pitchFamily="18" charset="0"/>
                        <a:ea typeface="Times New Roman" panose="02020603050405020304" pitchFamily="18" charset="0"/>
                      </a:endParaRPr>
                    </a:p>
                  </a:txBody>
                  <a:tcPr marL="58576" marR="58576" marT="0" marB="0"/>
                </a:tc>
                <a:tc>
                  <a:txBody>
                    <a:bodyPr/>
                    <a:lstStyle/>
                    <a:p>
                      <a:pPr marL="0" marR="0" algn="just">
                        <a:lnSpc>
                          <a:spcPct val="150000"/>
                        </a:lnSpc>
                        <a:spcBef>
                          <a:spcPts val="0"/>
                        </a:spcBef>
                        <a:spcAft>
                          <a:spcPts val="0"/>
                        </a:spcAft>
                      </a:pPr>
                      <a:r>
                        <a:rPr lang="en-US" sz="1400" dirty="0">
                          <a:effectLst/>
                        </a:rPr>
                        <a:t>SN654</a:t>
                      </a:r>
                      <a:endParaRPr lang="en-US" sz="1400" dirty="0">
                        <a:effectLst/>
                        <a:latin typeface="Times New Roman" panose="02020603050405020304" pitchFamily="18" charset="0"/>
                        <a:ea typeface="Times New Roman" panose="02020603050405020304" pitchFamily="18" charset="0"/>
                      </a:endParaRPr>
                    </a:p>
                  </a:txBody>
                  <a:tcPr marL="58576" marR="58576" marT="0" marB="0"/>
                </a:tc>
                <a:extLst>
                  <a:ext uri="{0D108BD9-81ED-4DB2-BD59-A6C34878D82A}">
                    <a16:rowId xmlns:a16="http://schemas.microsoft.com/office/drawing/2014/main" val="2840696661"/>
                  </a:ext>
                </a:extLst>
              </a:tr>
            </a:tbl>
          </a:graphicData>
        </a:graphic>
      </p:graphicFrame>
      <p:sp>
        <p:nvSpPr>
          <p:cNvPr id="5" name="Rectangle 1">
            <a:extLst>
              <a:ext uri="{FF2B5EF4-FFF2-40B4-BE49-F238E27FC236}">
                <a16:creationId xmlns:a16="http://schemas.microsoft.com/office/drawing/2014/main" id="{70E1F7B9-00C8-E81B-87AB-9E0DE63CAF72}"/>
              </a:ext>
            </a:extLst>
          </p:cNvPr>
          <p:cNvSpPr>
            <a:spLocks noChangeArrowheads="1"/>
          </p:cNvSpPr>
          <p:nvPr/>
        </p:nvSpPr>
        <p:spPr bwMode="auto">
          <a:xfrm>
            <a:off x="1303496" y="1777462"/>
            <a:ext cx="730547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Collection Name: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jobOrders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kumimoji="0" lang="en-US" altLang="en-US"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Gear Registration Recording and Fetching already added.</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21BE85D-E890-46EA-A791-6872638C785F}"/>
              </a:ext>
            </a:extLst>
          </p:cNvPr>
          <p:cNvSpPr txBox="1"/>
          <p:nvPr/>
        </p:nvSpPr>
        <p:spPr>
          <a:xfrm>
            <a:off x="5304629" y="5023977"/>
            <a:ext cx="1582741" cy="307777"/>
          </a:xfrm>
          <a:prstGeom prst="rect">
            <a:avLst/>
          </a:prstGeom>
          <a:noFill/>
        </p:spPr>
        <p:txBody>
          <a:bodyPr wrap="none" rtlCol="0">
            <a:spAutoFit/>
          </a:bodyPr>
          <a:lstStyle/>
          <a:p>
            <a:r>
              <a:rPr lang="en-US" sz="1400" dirty="0">
                <a:effectLst/>
                <a:latin typeface="Times New Roman" panose="02020603050405020304" pitchFamily="18" charset="0"/>
                <a:ea typeface="Times New Roman" panose="02020603050405020304" pitchFamily="18" charset="0"/>
              </a:rPr>
              <a:t>Table - </a:t>
            </a:r>
            <a:r>
              <a:rPr lang="en-US" sz="1400" dirty="0">
                <a:latin typeface="Times New Roman" panose="02020603050405020304" pitchFamily="18" charset="0"/>
                <a:ea typeface="Times New Roman" panose="02020603050405020304" pitchFamily="18" charset="0"/>
              </a:rPr>
              <a:t>2</a:t>
            </a:r>
            <a:r>
              <a:rPr lang="en-US" sz="1400" dirty="0">
                <a:effectLst/>
                <a:latin typeface="Times New Roman" panose="02020603050405020304" pitchFamily="18" charset="0"/>
                <a:ea typeface="Times New Roman" panose="02020603050405020304" pitchFamily="18" charset="0"/>
              </a:rPr>
              <a:t> </a:t>
            </a:r>
            <a:r>
              <a:rPr lang="en-US" sz="1400" u="sng" dirty="0">
                <a:latin typeface="Times New Roman" panose="02020603050405020304" pitchFamily="18" charset="0"/>
                <a:ea typeface="Times New Roman" panose="02020603050405020304" pitchFamily="18" charset="0"/>
              </a:rPr>
              <a:t>jobOrders</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51218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78391CF-A8C5-0D7D-A03A-0896FBF0AF55}"/>
              </a:ext>
            </a:extLst>
          </p:cNvPr>
          <p:cNvGraphicFramePr>
            <a:graphicFrameLocks noGrp="1"/>
          </p:cNvGraphicFramePr>
          <p:nvPr>
            <p:ph idx="1"/>
            <p:extLst>
              <p:ext uri="{D42A27DB-BD31-4B8C-83A1-F6EECF244321}">
                <p14:modId xmlns:p14="http://schemas.microsoft.com/office/powerpoint/2010/main" val="3309517483"/>
              </p:ext>
            </p:extLst>
          </p:nvPr>
        </p:nvGraphicFramePr>
        <p:xfrm>
          <a:off x="944022" y="2501587"/>
          <a:ext cx="10303954" cy="3369172"/>
        </p:xfrm>
        <a:graphic>
          <a:graphicData uri="http://schemas.openxmlformats.org/drawingml/2006/table">
            <a:tbl>
              <a:tblPr firstRow="1" firstCol="1" bandRow="1">
                <a:tableStyleId>{ED083AE6-46FA-4A59-8FB0-9F97EB10719F}</a:tableStyleId>
              </a:tblPr>
              <a:tblGrid>
                <a:gridCol w="430047">
                  <a:extLst>
                    <a:ext uri="{9D8B030D-6E8A-4147-A177-3AD203B41FA5}">
                      <a16:colId xmlns:a16="http://schemas.microsoft.com/office/drawing/2014/main" val="1760918929"/>
                    </a:ext>
                  </a:extLst>
                </a:gridCol>
                <a:gridCol w="1295235">
                  <a:extLst>
                    <a:ext uri="{9D8B030D-6E8A-4147-A177-3AD203B41FA5}">
                      <a16:colId xmlns:a16="http://schemas.microsoft.com/office/drawing/2014/main" val="1941578589"/>
                    </a:ext>
                  </a:extLst>
                </a:gridCol>
                <a:gridCol w="552285">
                  <a:extLst>
                    <a:ext uri="{9D8B030D-6E8A-4147-A177-3AD203B41FA5}">
                      <a16:colId xmlns:a16="http://schemas.microsoft.com/office/drawing/2014/main" val="1213489315"/>
                    </a:ext>
                  </a:extLst>
                </a:gridCol>
                <a:gridCol w="5254777">
                  <a:extLst>
                    <a:ext uri="{9D8B030D-6E8A-4147-A177-3AD203B41FA5}">
                      <a16:colId xmlns:a16="http://schemas.microsoft.com/office/drawing/2014/main" val="3370961367"/>
                    </a:ext>
                  </a:extLst>
                </a:gridCol>
                <a:gridCol w="2771610">
                  <a:extLst>
                    <a:ext uri="{9D8B030D-6E8A-4147-A177-3AD203B41FA5}">
                      <a16:colId xmlns:a16="http://schemas.microsoft.com/office/drawing/2014/main" val="822364029"/>
                    </a:ext>
                  </a:extLst>
                </a:gridCol>
              </a:tblGrid>
              <a:tr h="556843">
                <a:tc>
                  <a:txBody>
                    <a:bodyPr/>
                    <a:lstStyle/>
                    <a:p>
                      <a:pPr marL="0" marR="0" algn="ctr">
                        <a:lnSpc>
                          <a:spcPct val="150000"/>
                        </a:lnSpc>
                        <a:spcBef>
                          <a:spcPts val="0"/>
                        </a:spcBef>
                        <a:spcAft>
                          <a:spcPts val="0"/>
                        </a:spcAft>
                      </a:pPr>
                      <a:r>
                        <a:rPr lang="en-US" sz="1400" b="1">
                          <a:effectLst/>
                        </a:rPr>
                        <a:t>Sr. </a:t>
                      </a:r>
                    </a:p>
                    <a:p>
                      <a:pPr marL="0" marR="0" algn="ctr">
                        <a:lnSpc>
                          <a:spcPct val="150000"/>
                        </a:lnSpc>
                        <a:spcBef>
                          <a:spcPts val="0"/>
                        </a:spcBef>
                        <a:spcAft>
                          <a:spcPts val="0"/>
                        </a:spcAft>
                      </a:pPr>
                      <a:r>
                        <a:rPr lang="en-US" sz="1400" b="1">
                          <a:effectLst/>
                        </a:rPr>
                        <a:t>No.</a:t>
                      </a:r>
                      <a:endParaRPr lang="en-US" sz="1400" b="1">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ctr">
                        <a:lnSpc>
                          <a:spcPct val="150000"/>
                        </a:lnSpc>
                        <a:spcBef>
                          <a:spcPts val="0"/>
                        </a:spcBef>
                        <a:spcAft>
                          <a:spcPts val="0"/>
                        </a:spcAft>
                      </a:pPr>
                      <a:r>
                        <a:rPr lang="en-US" sz="1400" b="1">
                          <a:effectLst/>
                        </a:rPr>
                        <a:t>Field Name</a:t>
                      </a:r>
                      <a:endParaRPr lang="en-US" sz="1400" b="1">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ctr">
                        <a:lnSpc>
                          <a:spcPct val="150000"/>
                        </a:lnSpc>
                        <a:spcBef>
                          <a:spcPts val="0"/>
                        </a:spcBef>
                        <a:spcAft>
                          <a:spcPts val="0"/>
                        </a:spcAft>
                      </a:pPr>
                      <a:r>
                        <a:rPr lang="en-US" sz="1400" b="1">
                          <a:effectLst/>
                        </a:rPr>
                        <a:t>Data </a:t>
                      </a:r>
                    </a:p>
                    <a:p>
                      <a:pPr marL="0" marR="0" algn="ctr">
                        <a:lnSpc>
                          <a:spcPct val="150000"/>
                        </a:lnSpc>
                        <a:spcBef>
                          <a:spcPts val="0"/>
                        </a:spcBef>
                        <a:spcAft>
                          <a:spcPts val="0"/>
                        </a:spcAft>
                      </a:pPr>
                      <a:r>
                        <a:rPr lang="en-US" sz="1400" b="1">
                          <a:effectLst/>
                        </a:rPr>
                        <a:t>Type</a:t>
                      </a:r>
                      <a:endParaRPr lang="en-US" sz="1400" b="1">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ctr">
                        <a:lnSpc>
                          <a:spcPct val="150000"/>
                        </a:lnSpc>
                        <a:spcBef>
                          <a:spcPts val="0"/>
                        </a:spcBef>
                        <a:spcAft>
                          <a:spcPts val="0"/>
                        </a:spcAft>
                      </a:pPr>
                      <a:r>
                        <a:rPr lang="en-US" sz="1400" b="1" dirty="0">
                          <a:effectLst/>
                        </a:rPr>
                        <a:t>Description</a:t>
                      </a:r>
                      <a:endParaRPr lang="en-US" sz="1400" b="1" dirty="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ctr">
                        <a:lnSpc>
                          <a:spcPct val="150000"/>
                        </a:lnSpc>
                        <a:spcBef>
                          <a:spcPts val="0"/>
                        </a:spcBef>
                        <a:spcAft>
                          <a:spcPts val="0"/>
                        </a:spcAft>
                      </a:pPr>
                      <a:r>
                        <a:rPr lang="en-US" sz="1400" b="1" dirty="0">
                          <a:effectLst/>
                        </a:rPr>
                        <a:t>Example</a:t>
                      </a:r>
                      <a:endParaRPr lang="en-US" sz="1400" b="1" dirty="0">
                        <a:effectLst/>
                        <a:latin typeface="Times New Roman" panose="02020603050405020304" pitchFamily="18" charset="0"/>
                        <a:ea typeface="Times New Roman" panose="02020603050405020304" pitchFamily="18" charset="0"/>
                      </a:endParaRPr>
                    </a:p>
                  </a:txBody>
                  <a:tcPr marL="48336" marR="48336" marT="0" marB="0"/>
                </a:tc>
                <a:extLst>
                  <a:ext uri="{0D108BD9-81ED-4DB2-BD59-A6C34878D82A}">
                    <a16:rowId xmlns:a16="http://schemas.microsoft.com/office/drawing/2014/main" val="2162866510"/>
                  </a:ext>
                </a:extLst>
              </a:tr>
              <a:tr h="363501">
                <a:tc>
                  <a:txBody>
                    <a:bodyPr/>
                    <a:lstStyle/>
                    <a:p>
                      <a:pPr marL="0" marR="0" algn="ctr">
                        <a:lnSpc>
                          <a:spcPct val="150000"/>
                        </a:lnSpc>
                        <a:spcBef>
                          <a:spcPts val="0"/>
                        </a:spcBef>
                        <a:spcAft>
                          <a:spcPts val="0"/>
                        </a:spcAft>
                      </a:pPr>
                      <a:r>
                        <a:rPr lang="en-US" sz="1400">
                          <a:effectLst/>
                        </a:rPr>
                        <a:t>1</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Document Id</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String</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nSpc>
                          <a:spcPct val="150000"/>
                        </a:lnSpc>
                        <a:spcBef>
                          <a:spcPts val="0"/>
                        </a:spcBef>
                        <a:spcAft>
                          <a:spcPts val="0"/>
                        </a:spcAft>
                      </a:pPr>
                      <a:r>
                        <a:rPr lang="en-US" sz="1400">
                          <a:effectLst/>
                        </a:rPr>
                        <a:t>Auto Generated Doc. Id’s</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HZAoJk0DUk2UcWIm0y</a:t>
                      </a:r>
                      <a:endParaRPr lang="en-US" sz="1400">
                        <a:effectLst/>
                        <a:latin typeface="Times New Roman" panose="02020603050405020304" pitchFamily="18" charset="0"/>
                        <a:ea typeface="Times New Roman" panose="02020603050405020304" pitchFamily="18" charset="0"/>
                      </a:endParaRPr>
                    </a:p>
                  </a:txBody>
                  <a:tcPr marL="48336" marR="48336" marT="0" marB="0"/>
                </a:tc>
                <a:extLst>
                  <a:ext uri="{0D108BD9-81ED-4DB2-BD59-A6C34878D82A}">
                    <a16:rowId xmlns:a16="http://schemas.microsoft.com/office/drawing/2014/main" val="3134148512"/>
                  </a:ext>
                </a:extLst>
              </a:tr>
              <a:tr h="943527">
                <a:tc>
                  <a:txBody>
                    <a:bodyPr/>
                    <a:lstStyle/>
                    <a:p>
                      <a:pPr marL="0" marR="0" algn="ctr">
                        <a:lnSpc>
                          <a:spcPct val="150000"/>
                        </a:lnSpc>
                        <a:spcBef>
                          <a:spcPts val="0"/>
                        </a:spcBef>
                        <a:spcAft>
                          <a:spcPts val="0"/>
                        </a:spcAft>
                      </a:pPr>
                      <a:r>
                        <a:rPr lang="en-US" sz="1400">
                          <a:effectLst/>
                        </a:rPr>
                        <a:t>2</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answers</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Map</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nSpc>
                          <a:spcPct val="150000"/>
                        </a:lnSpc>
                        <a:spcBef>
                          <a:spcPts val="0"/>
                        </a:spcBef>
                        <a:spcAft>
                          <a:spcPts val="0"/>
                        </a:spcAft>
                      </a:pPr>
                      <a:r>
                        <a:rPr lang="en-US" sz="1400">
                          <a:effectLst/>
                        </a:rPr>
                        <a:t>Options / Checkboxes selected in survey form are treated as answers here</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nSpc>
                          <a:spcPct val="150000"/>
                        </a:lnSpc>
                        <a:spcBef>
                          <a:spcPts val="0"/>
                        </a:spcBef>
                        <a:spcAft>
                          <a:spcPts val="0"/>
                        </a:spcAft>
                      </a:pPr>
                      <a:r>
                        <a:rPr lang="en-US" sz="1400" dirty="0">
                          <a:effectLst/>
                        </a:rPr>
                        <a:t>{temperature: "no", vibrations: "yes", </a:t>
                      </a:r>
                    </a:p>
                    <a:p>
                      <a:pPr marL="0" marR="0">
                        <a:lnSpc>
                          <a:spcPct val="150000"/>
                        </a:lnSpc>
                        <a:spcBef>
                          <a:spcPts val="0"/>
                        </a:spcBef>
                        <a:spcAft>
                          <a:spcPts val="0"/>
                        </a:spcAft>
                      </a:pPr>
                      <a:r>
                        <a:rPr lang="en-US" sz="1400" dirty="0">
                          <a:effectLst/>
                        </a:rPr>
                        <a:t>rotations: "</a:t>
                      </a:r>
                      <a:r>
                        <a:rPr lang="en-US" sz="1400" dirty="0" err="1">
                          <a:effectLst/>
                        </a:rPr>
                        <a:t>na</a:t>
                      </a:r>
                      <a:r>
                        <a:rPr lang="en-US" sz="1400" dirty="0">
                          <a:effectLst/>
                        </a:rPr>
                        <a:t>", sound: "yes",</a:t>
                      </a:r>
                    </a:p>
                    <a:p>
                      <a:pPr marL="0" marR="0">
                        <a:lnSpc>
                          <a:spcPct val="150000"/>
                        </a:lnSpc>
                        <a:spcBef>
                          <a:spcPts val="0"/>
                        </a:spcBef>
                        <a:spcAft>
                          <a:spcPts val="0"/>
                        </a:spcAft>
                      </a:pPr>
                      <a:r>
                        <a:rPr lang="en-US" sz="1400" dirty="0">
                          <a:effectLst/>
                        </a:rPr>
                        <a:t>condition: "yes"}</a:t>
                      </a:r>
                      <a:endParaRPr lang="en-US" sz="1400" dirty="0">
                        <a:effectLst/>
                        <a:latin typeface="Times New Roman" panose="02020603050405020304" pitchFamily="18" charset="0"/>
                        <a:ea typeface="Times New Roman" panose="02020603050405020304" pitchFamily="18" charset="0"/>
                      </a:endParaRPr>
                    </a:p>
                  </a:txBody>
                  <a:tcPr marL="48336" marR="48336" marT="0" marB="0"/>
                </a:tc>
                <a:extLst>
                  <a:ext uri="{0D108BD9-81ED-4DB2-BD59-A6C34878D82A}">
                    <a16:rowId xmlns:a16="http://schemas.microsoft.com/office/drawing/2014/main" val="3528364087"/>
                  </a:ext>
                </a:extLst>
              </a:tr>
              <a:tr h="363501">
                <a:tc>
                  <a:txBody>
                    <a:bodyPr/>
                    <a:lstStyle/>
                    <a:p>
                      <a:pPr marL="0" marR="0" algn="ctr">
                        <a:lnSpc>
                          <a:spcPct val="150000"/>
                        </a:lnSpc>
                        <a:spcBef>
                          <a:spcPts val="0"/>
                        </a:spcBef>
                        <a:spcAft>
                          <a:spcPts val="0"/>
                        </a:spcAft>
                      </a:pPr>
                      <a:r>
                        <a:rPr lang="en-US" sz="1400">
                          <a:effectLst/>
                        </a:rPr>
                        <a:t>3</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notes</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String</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Class of Gear (A, B, C, D)</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"Rotation/Minute isn’t Ok."</a:t>
                      </a:r>
                      <a:endParaRPr lang="en-US" sz="1400">
                        <a:effectLst/>
                        <a:latin typeface="Times New Roman" panose="02020603050405020304" pitchFamily="18" charset="0"/>
                        <a:ea typeface="Times New Roman" panose="02020603050405020304" pitchFamily="18" charset="0"/>
                      </a:endParaRPr>
                    </a:p>
                  </a:txBody>
                  <a:tcPr marL="48336" marR="48336" marT="0" marB="0"/>
                </a:tc>
                <a:extLst>
                  <a:ext uri="{0D108BD9-81ED-4DB2-BD59-A6C34878D82A}">
                    <a16:rowId xmlns:a16="http://schemas.microsoft.com/office/drawing/2014/main" val="2655762811"/>
                  </a:ext>
                </a:extLst>
              </a:tr>
              <a:tr h="363501">
                <a:tc>
                  <a:txBody>
                    <a:bodyPr/>
                    <a:lstStyle/>
                    <a:p>
                      <a:pPr marL="0" marR="0" algn="ctr">
                        <a:lnSpc>
                          <a:spcPct val="150000"/>
                        </a:lnSpc>
                        <a:spcBef>
                          <a:spcPts val="0"/>
                        </a:spcBef>
                        <a:spcAft>
                          <a:spcPts val="0"/>
                        </a:spcAft>
                      </a:pPr>
                      <a:r>
                        <a:rPr lang="en-US" sz="1400">
                          <a:effectLst/>
                        </a:rPr>
                        <a:t>4</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serialNo</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String</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No. of the part registered</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SN446</a:t>
                      </a:r>
                      <a:endParaRPr lang="en-US" sz="1400">
                        <a:effectLst/>
                        <a:latin typeface="Times New Roman" panose="02020603050405020304" pitchFamily="18" charset="0"/>
                        <a:ea typeface="Times New Roman" panose="02020603050405020304" pitchFamily="18" charset="0"/>
                      </a:endParaRPr>
                    </a:p>
                  </a:txBody>
                  <a:tcPr marL="48336" marR="48336" marT="0" marB="0"/>
                </a:tc>
                <a:extLst>
                  <a:ext uri="{0D108BD9-81ED-4DB2-BD59-A6C34878D82A}">
                    <a16:rowId xmlns:a16="http://schemas.microsoft.com/office/drawing/2014/main" val="2857827953"/>
                  </a:ext>
                </a:extLst>
              </a:tr>
              <a:tr h="363501">
                <a:tc>
                  <a:txBody>
                    <a:bodyPr/>
                    <a:lstStyle/>
                    <a:p>
                      <a:pPr marL="0" marR="0" algn="ctr">
                        <a:lnSpc>
                          <a:spcPct val="150000"/>
                        </a:lnSpc>
                        <a:spcBef>
                          <a:spcPts val="0"/>
                        </a:spcBef>
                        <a:spcAft>
                          <a:spcPts val="0"/>
                        </a:spcAft>
                      </a:pPr>
                      <a:r>
                        <a:rPr lang="en-US" sz="1400">
                          <a:effectLst/>
                        </a:rPr>
                        <a:t>5</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login_timestamp</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String</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Unique Id no. for Tracking</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531256</a:t>
                      </a:r>
                      <a:endParaRPr lang="en-US" sz="1400">
                        <a:effectLst/>
                        <a:latin typeface="Times New Roman" panose="02020603050405020304" pitchFamily="18" charset="0"/>
                        <a:ea typeface="Times New Roman" panose="02020603050405020304" pitchFamily="18" charset="0"/>
                      </a:endParaRPr>
                    </a:p>
                  </a:txBody>
                  <a:tcPr marL="48336" marR="48336" marT="0" marB="0"/>
                </a:tc>
                <a:extLst>
                  <a:ext uri="{0D108BD9-81ED-4DB2-BD59-A6C34878D82A}">
                    <a16:rowId xmlns:a16="http://schemas.microsoft.com/office/drawing/2014/main" val="3163686337"/>
                  </a:ext>
                </a:extLst>
              </a:tr>
              <a:tr h="363501">
                <a:tc>
                  <a:txBody>
                    <a:bodyPr/>
                    <a:lstStyle/>
                    <a:p>
                      <a:pPr marL="0" marR="0" algn="ctr">
                        <a:lnSpc>
                          <a:spcPct val="150000"/>
                        </a:lnSpc>
                        <a:spcBef>
                          <a:spcPts val="0"/>
                        </a:spcBef>
                        <a:spcAft>
                          <a:spcPts val="0"/>
                        </a:spcAft>
                      </a:pPr>
                      <a:r>
                        <a:rPr lang="en-US" sz="1400">
                          <a:effectLst/>
                        </a:rPr>
                        <a:t>6</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serialNo</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String</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a:effectLst/>
                        </a:rPr>
                        <a:t>Date and Time Log</a:t>
                      </a:r>
                      <a:endParaRPr lang="en-US" sz="1400">
                        <a:effectLst/>
                        <a:latin typeface="Times New Roman" panose="02020603050405020304" pitchFamily="18" charset="0"/>
                        <a:ea typeface="Times New Roman" panose="02020603050405020304" pitchFamily="18" charset="0"/>
                      </a:endParaRPr>
                    </a:p>
                  </a:txBody>
                  <a:tcPr marL="48336" marR="48336" marT="0" marB="0"/>
                </a:tc>
                <a:tc>
                  <a:txBody>
                    <a:bodyPr/>
                    <a:lstStyle/>
                    <a:p>
                      <a:pPr marL="0" marR="0" algn="just">
                        <a:lnSpc>
                          <a:spcPct val="150000"/>
                        </a:lnSpc>
                        <a:spcBef>
                          <a:spcPts val="0"/>
                        </a:spcBef>
                        <a:spcAft>
                          <a:spcPts val="0"/>
                        </a:spcAft>
                      </a:pPr>
                      <a:r>
                        <a:rPr lang="en-US" sz="1400" dirty="0">
                          <a:effectLst/>
                        </a:rPr>
                        <a:t>2024-04-20 – 10:35</a:t>
                      </a:r>
                      <a:endParaRPr lang="en-US" sz="1400" dirty="0">
                        <a:effectLst/>
                        <a:latin typeface="Times New Roman" panose="02020603050405020304" pitchFamily="18" charset="0"/>
                        <a:ea typeface="Times New Roman" panose="02020603050405020304" pitchFamily="18" charset="0"/>
                      </a:endParaRPr>
                    </a:p>
                  </a:txBody>
                  <a:tcPr marL="48336" marR="48336" marT="0" marB="0"/>
                </a:tc>
                <a:extLst>
                  <a:ext uri="{0D108BD9-81ED-4DB2-BD59-A6C34878D82A}">
                    <a16:rowId xmlns:a16="http://schemas.microsoft.com/office/drawing/2014/main" val="3840534185"/>
                  </a:ext>
                </a:extLst>
              </a:tr>
            </a:tbl>
          </a:graphicData>
        </a:graphic>
      </p:graphicFrame>
      <p:sp>
        <p:nvSpPr>
          <p:cNvPr id="9" name="Rectangle 1">
            <a:extLst>
              <a:ext uri="{FF2B5EF4-FFF2-40B4-BE49-F238E27FC236}">
                <a16:creationId xmlns:a16="http://schemas.microsoft.com/office/drawing/2014/main" id="{4F7CA56D-0E05-D511-6E5A-E47EAEEC0F87}"/>
              </a:ext>
            </a:extLst>
          </p:cNvPr>
          <p:cNvSpPr>
            <a:spLocks noChangeArrowheads="1"/>
          </p:cNvSpPr>
          <p:nvPr/>
        </p:nvSpPr>
        <p:spPr bwMode="auto">
          <a:xfrm>
            <a:off x="1309107" y="1752174"/>
            <a:ext cx="77316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Collection Name: </a:t>
            </a:r>
            <a:r>
              <a:rPr kumimoji="0" lang="en-US" altLang="en-US"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survey_forms</a:t>
            </a: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Description: </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Survey form for Record Purpose (Filled After Servicing Gear/Parts)</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6AD1962-3F7E-DC23-F351-2A868892DABE}"/>
              </a:ext>
            </a:extLst>
          </p:cNvPr>
          <p:cNvSpPr txBox="1"/>
          <p:nvPr/>
        </p:nvSpPr>
        <p:spPr>
          <a:xfrm>
            <a:off x="5304629" y="5870759"/>
            <a:ext cx="1582741" cy="307777"/>
          </a:xfrm>
          <a:prstGeom prst="rect">
            <a:avLst/>
          </a:prstGeom>
          <a:noFill/>
        </p:spPr>
        <p:txBody>
          <a:bodyPr wrap="none" rtlCol="0">
            <a:spAutoFit/>
          </a:bodyPr>
          <a:lstStyle/>
          <a:p>
            <a:r>
              <a:rPr lang="en-US" sz="1400" dirty="0">
                <a:effectLst/>
                <a:latin typeface="Times New Roman" panose="02020603050405020304" pitchFamily="18" charset="0"/>
                <a:ea typeface="Times New Roman" panose="02020603050405020304" pitchFamily="18" charset="0"/>
              </a:rPr>
              <a:t>Table - 3 </a:t>
            </a:r>
            <a:r>
              <a:rPr lang="en-US" sz="1400" u="sng" dirty="0">
                <a:latin typeface="Times New Roman" panose="02020603050405020304" pitchFamily="18" charset="0"/>
                <a:ea typeface="Times New Roman" panose="02020603050405020304" pitchFamily="18" charset="0"/>
              </a:rPr>
              <a:t>jobOrders</a:t>
            </a:r>
            <a:endParaRPr lang="en-US"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6093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6FFD39-CAE9-D3A9-D0ED-5EFE9374B483}"/>
              </a:ext>
            </a:extLst>
          </p:cNvPr>
          <p:cNvSpPr txBox="1"/>
          <p:nvPr/>
        </p:nvSpPr>
        <p:spPr>
          <a:xfrm>
            <a:off x="4760538" y="2027895"/>
            <a:ext cx="2670924" cy="369332"/>
          </a:xfrm>
          <a:prstGeom prst="rect">
            <a:avLst/>
          </a:prstGeom>
          <a:noFill/>
        </p:spPr>
        <p:txBody>
          <a:bodyPr wrap="none" rtlCol="0">
            <a:spAutoFit/>
          </a:bodyPr>
          <a:lstStyle/>
          <a:p>
            <a:r>
              <a:rPr lang="en-US" dirty="0"/>
              <a:t>Figma Design Prototype - 1</a:t>
            </a:r>
          </a:p>
        </p:txBody>
      </p:sp>
      <p:pic>
        <p:nvPicPr>
          <p:cNvPr id="7" name="Picture 6">
            <a:extLst>
              <a:ext uri="{FF2B5EF4-FFF2-40B4-BE49-F238E27FC236}">
                <a16:creationId xmlns:a16="http://schemas.microsoft.com/office/drawing/2014/main" id="{2EC44C68-13CC-046B-A4AF-0DEF4A91D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5261" y="2481154"/>
            <a:ext cx="6541478" cy="3704676"/>
          </a:xfrm>
          <a:prstGeom prst="rect">
            <a:avLst/>
          </a:prstGeom>
        </p:spPr>
      </p:pic>
    </p:spTree>
    <p:extLst>
      <p:ext uri="{BB962C8B-B14F-4D97-AF65-F5344CB8AC3E}">
        <p14:creationId xmlns:p14="http://schemas.microsoft.com/office/powerpoint/2010/main" val="3466318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BD8E7-9631-7060-832D-D3E592D986DD}"/>
              </a:ext>
            </a:extLst>
          </p:cNvPr>
          <p:cNvSpPr>
            <a:spLocks noGrp="1"/>
          </p:cNvSpPr>
          <p:nvPr>
            <p:ph type="title"/>
          </p:nvPr>
        </p:nvSpPr>
        <p:spPr>
          <a:xfrm>
            <a:off x="1295402" y="2684472"/>
            <a:ext cx="9601196" cy="1303867"/>
          </a:xfrm>
        </p:spPr>
        <p:txBody>
          <a:bodyPr>
            <a:normAutofit fontScale="90000"/>
          </a:bodyPr>
          <a:lstStyle/>
          <a:p>
            <a:r>
              <a:rPr lang="en-US" b="1" dirty="0">
                <a:solidFill>
                  <a:schemeClr val="tx1"/>
                </a:solidFill>
              </a:rPr>
              <a:t>Gear Pattern Image App</a:t>
            </a:r>
            <a:br>
              <a:rPr lang="en-US" b="1" dirty="0">
                <a:solidFill>
                  <a:schemeClr val="tx1"/>
                </a:solidFill>
              </a:rPr>
            </a:br>
            <a:r>
              <a:rPr lang="en-US" b="1" dirty="0">
                <a:solidFill>
                  <a:schemeClr val="tx1"/>
                </a:solidFill>
              </a:rPr>
              <a:t>(GearCare)</a:t>
            </a:r>
          </a:p>
        </p:txBody>
      </p:sp>
    </p:spTree>
    <p:extLst>
      <p:ext uri="{BB962C8B-B14F-4D97-AF65-F5344CB8AC3E}">
        <p14:creationId xmlns:p14="http://schemas.microsoft.com/office/powerpoint/2010/main" val="554205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552BA-0870-EDE9-0E49-9CC8CB3AABEE}"/>
              </a:ext>
            </a:extLst>
          </p:cNvPr>
          <p:cNvSpPr txBox="1"/>
          <p:nvPr/>
        </p:nvSpPr>
        <p:spPr>
          <a:xfrm>
            <a:off x="4760537" y="2036070"/>
            <a:ext cx="2670924" cy="369332"/>
          </a:xfrm>
          <a:prstGeom prst="rect">
            <a:avLst/>
          </a:prstGeom>
          <a:noFill/>
        </p:spPr>
        <p:txBody>
          <a:bodyPr wrap="none" rtlCol="0">
            <a:spAutoFit/>
          </a:bodyPr>
          <a:lstStyle/>
          <a:p>
            <a:r>
              <a:rPr lang="en-US" dirty="0"/>
              <a:t>Figma Design Prototype - 2</a:t>
            </a:r>
          </a:p>
        </p:txBody>
      </p:sp>
      <p:pic>
        <p:nvPicPr>
          <p:cNvPr id="6" name="Picture 5">
            <a:extLst>
              <a:ext uri="{FF2B5EF4-FFF2-40B4-BE49-F238E27FC236}">
                <a16:creationId xmlns:a16="http://schemas.microsoft.com/office/drawing/2014/main" id="{2733654D-3047-C519-83BF-37E036859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716" y="2467563"/>
            <a:ext cx="7668567" cy="3755653"/>
          </a:xfrm>
          <a:prstGeom prst="rect">
            <a:avLst/>
          </a:prstGeom>
        </p:spPr>
      </p:pic>
    </p:spTree>
    <p:extLst>
      <p:ext uri="{BB962C8B-B14F-4D97-AF65-F5344CB8AC3E}">
        <p14:creationId xmlns:p14="http://schemas.microsoft.com/office/powerpoint/2010/main" val="2909572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53C7-7852-0AF0-AABE-66F006FD8253}"/>
              </a:ext>
            </a:extLst>
          </p:cNvPr>
          <p:cNvSpPr>
            <a:spLocks noGrp="1"/>
          </p:cNvSpPr>
          <p:nvPr>
            <p:ph type="title"/>
          </p:nvPr>
        </p:nvSpPr>
        <p:spPr/>
        <p:txBody>
          <a:bodyPr/>
          <a:lstStyle/>
          <a:p>
            <a:r>
              <a:rPr lang="en-US" dirty="0"/>
              <a:t>Screenshots</a:t>
            </a:r>
          </a:p>
        </p:txBody>
      </p:sp>
      <p:sp>
        <p:nvSpPr>
          <p:cNvPr id="15" name="TextBox 14">
            <a:extLst>
              <a:ext uri="{FF2B5EF4-FFF2-40B4-BE49-F238E27FC236}">
                <a16:creationId xmlns:a16="http://schemas.microsoft.com/office/drawing/2014/main" id="{DA0256F4-9036-67EA-866C-232154E50F56}"/>
              </a:ext>
            </a:extLst>
          </p:cNvPr>
          <p:cNvSpPr txBox="1"/>
          <p:nvPr/>
        </p:nvSpPr>
        <p:spPr>
          <a:xfrm>
            <a:off x="1391055" y="5932035"/>
            <a:ext cx="1729961" cy="307777"/>
          </a:xfrm>
          <a:prstGeom prst="rect">
            <a:avLst/>
          </a:prstGeom>
          <a:noFill/>
        </p:spPr>
        <p:txBody>
          <a:bodyPr wrap="none" rtlCol="0">
            <a:spAutoFit/>
          </a:bodyPr>
          <a:lstStyle/>
          <a:p>
            <a:r>
              <a:rPr lang="en-US" sz="1400" dirty="0"/>
              <a:t>Img1 – </a:t>
            </a:r>
            <a:r>
              <a:rPr lang="en-US" sz="1400" u="sng" dirty="0"/>
              <a:t>Splash Screen</a:t>
            </a:r>
          </a:p>
        </p:txBody>
      </p:sp>
      <p:pic>
        <p:nvPicPr>
          <p:cNvPr id="5122" name="Picture 4">
            <a:extLst>
              <a:ext uri="{FF2B5EF4-FFF2-40B4-BE49-F238E27FC236}">
                <a16:creationId xmlns:a16="http://schemas.microsoft.com/office/drawing/2014/main" id="{A3E17D0C-A68B-BC78-2FC9-E86991322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98" b="5673"/>
          <a:stretch>
            <a:fillRect/>
          </a:stretch>
        </p:blipFill>
        <p:spPr bwMode="auto">
          <a:xfrm>
            <a:off x="1420239" y="2523720"/>
            <a:ext cx="1709953" cy="34137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1" name="Picture 18">
            <a:extLst>
              <a:ext uri="{FF2B5EF4-FFF2-40B4-BE49-F238E27FC236}">
                <a16:creationId xmlns:a16="http://schemas.microsoft.com/office/drawing/2014/main" id="{E328EC72-4550-28B9-E1AD-C836287EE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668" b="5946"/>
          <a:stretch>
            <a:fillRect/>
          </a:stretch>
        </p:blipFill>
        <p:spPr bwMode="auto">
          <a:xfrm>
            <a:off x="3364090" y="2533448"/>
            <a:ext cx="1709953" cy="33985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D0498E0D-81FB-FEBA-A70F-99D74C87A3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D60CC01A-BFEF-1010-12B7-039C805CE571}"/>
              </a:ext>
            </a:extLst>
          </p:cNvPr>
          <p:cNvSpPr>
            <a:spLocks noChangeArrowheads="1"/>
          </p:cNvSpPr>
          <p:nvPr/>
        </p:nvSpPr>
        <p:spPr bwMode="auto">
          <a:xfrm>
            <a:off x="0" y="4000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11BDD6B-5536-A70D-4853-C88D20BBB7F4}"/>
              </a:ext>
            </a:extLst>
          </p:cNvPr>
          <p:cNvSpPr>
            <a:spLocks noChangeArrowheads="1"/>
          </p:cNvSpPr>
          <p:nvPr/>
        </p:nvSpPr>
        <p:spPr bwMode="auto">
          <a:xfrm>
            <a:off x="0" y="7543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Img 5.1 – </a:t>
            </a:r>
            <a:r>
              <a:rPr kumimoji="0" lang="en-US" altLang="en-US" sz="1200" b="0" i="0" u="sng" strike="noStrike" cap="none" normalizeH="0" baseline="0">
                <a:ln>
                  <a:noFill/>
                </a:ln>
                <a:solidFill>
                  <a:srgbClr val="000000"/>
                </a:solidFill>
                <a:effectLst/>
                <a:latin typeface="Arial" panose="020B0604020202020204" pitchFamily="34" charset="0"/>
                <a:ea typeface="Times New Roman" panose="02020603050405020304" pitchFamily="18" charset="0"/>
              </a:rPr>
              <a:t>Splash Screen</a:t>
            </a: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Img 5.2 – </a:t>
            </a:r>
            <a:r>
              <a:rPr kumimoji="0" lang="en-US" altLang="en-US" sz="1200" b="0" i="0" u="sng" strike="noStrike" cap="none" normalizeH="0" baseline="0">
                <a:ln>
                  <a:noFill/>
                </a:ln>
                <a:solidFill>
                  <a:srgbClr val="000000"/>
                </a:solidFill>
                <a:effectLst/>
                <a:latin typeface="Arial" panose="020B0604020202020204" pitchFamily="34" charset="0"/>
                <a:ea typeface="Times New Roman" panose="02020603050405020304" pitchFamily="18" charset="0"/>
              </a:rPr>
              <a:t>Welcome Screen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27" name="Picture 4">
            <a:extLst>
              <a:ext uri="{FF2B5EF4-FFF2-40B4-BE49-F238E27FC236}">
                <a16:creationId xmlns:a16="http://schemas.microsoft.com/office/drawing/2014/main" id="{7C95E23E-E275-7CCC-A3AB-AAE9B1897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489" b="5826"/>
          <a:stretch>
            <a:fillRect/>
          </a:stretch>
        </p:blipFill>
        <p:spPr bwMode="auto">
          <a:xfrm>
            <a:off x="5288484" y="2542570"/>
            <a:ext cx="1709953" cy="33985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8">
            <a:extLst>
              <a:ext uri="{FF2B5EF4-FFF2-40B4-BE49-F238E27FC236}">
                <a16:creationId xmlns:a16="http://schemas.microsoft.com/office/drawing/2014/main" id="{53FD4536-800C-4FFB-F2D0-39FD1E144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607" b="4727"/>
          <a:stretch>
            <a:fillRect/>
          </a:stretch>
        </p:blipFill>
        <p:spPr bwMode="auto">
          <a:xfrm>
            <a:off x="7212877" y="2542571"/>
            <a:ext cx="1688635" cy="33985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4E30474E-8DB9-84F4-D7FF-1AB1D56B0662}"/>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0">
            <a:extLst>
              <a:ext uri="{FF2B5EF4-FFF2-40B4-BE49-F238E27FC236}">
                <a16:creationId xmlns:a16="http://schemas.microsoft.com/office/drawing/2014/main" id="{86BC3066-0389-EDDE-2869-04C543826A2F}"/>
              </a:ext>
            </a:extLst>
          </p:cNvPr>
          <p:cNvSpPr>
            <a:spLocks noChangeArrowheads="1"/>
          </p:cNvSpPr>
          <p:nvPr/>
        </p:nvSpPr>
        <p:spPr bwMode="auto">
          <a:xfrm>
            <a:off x="152400" y="7696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Img 5.3.1 – </a:t>
            </a:r>
            <a:r>
              <a:rPr kumimoji="0" lang="en-US" altLang="en-US" sz="1200" b="0" i="0" u="sng" strike="noStrike" cap="none" normalizeH="0" baseline="0">
                <a:ln>
                  <a:noFill/>
                </a:ln>
                <a:solidFill>
                  <a:srgbClr val="000000"/>
                </a:solidFill>
                <a:effectLst/>
                <a:latin typeface="Arial" panose="020B0604020202020204" pitchFamily="34" charset="0"/>
                <a:ea typeface="Times New Roman" panose="02020603050405020304" pitchFamily="18" charset="0"/>
              </a:rPr>
              <a:t>Login Screen</a:t>
            </a:r>
            <a:r>
              <a:rPr kumimoji="0" lang="en-US" altLang="en-US" sz="12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Img 5.4 – </a:t>
            </a:r>
            <a:r>
              <a:rPr kumimoji="0" lang="en-US" altLang="en-US" sz="1200" b="0" i="0" u="sng" strike="noStrike" cap="none" normalizeH="0" baseline="0">
                <a:ln>
                  <a:noFill/>
                </a:ln>
                <a:solidFill>
                  <a:srgbClr val="000000"/>
                </a:solidFill>
                <a:effectLst/>
                <a:latin typeface="Arial" panose="020B0604020202020204" pitchFamily="34" charset="0"/>
                <a:ea typeface="Times New Roman" panose="02020603050405020304" pitchFamily="18" charset="0"/>
              </a:rPr>
              <a:t>Admin Dashboard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131" name="Picture 10">
            <a:extLst>
              <a:ext uri="{FF2B5EF4-FFF2-40B4-BE49-F238E27FC236}">
                <a16:creationId xmlns:a16="http://schemas.microsoft.com/office/drawing/2014/main" id="{6D5BE194-FF41-41FC-BCF8-DC490AB4A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118" b="4660"/>
          <a:stretch>
            <a:fillRect/>
          </a:stretch>
        </p:blipFill>
        <p:spPr bwMode="auto">
          <a:xfrm>
            <a:off x="9109249" y="2552904"/>
            <a:ext cx="1691696" cy="33894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91642A0-D766-826A-4D0C-EA29A988ED39}"/>
              </a:ext>
            </a:extLst>
          </p:cNvPr>
          <p:cNvSpPr txBox="1"/>
          <p:nvPr/>
        </p:nvSpPr>
        <p:spPr>
          <a:xfrm>
            <a:off x="3278904" y="5949189"/>
            <a:ext cx="1880323" cy="307777"/>
          </a:xfrm>
          <a:prstGeom prst="rect">
            <a:avLst/>
          </a:prstGeom>
          <a:noFill/>
        </p:spPr>
        <p:txBody>
          <a:bodyPr wrap="none" rtlCol="0">
            <a:spAutoFit/>
          </a:bodyPr>
          <a:lstStyle/>
          <a:p>
            <a:r>
              <a:rPr lang="en-US" sz="1400" dirty="0"/>
              <a:t>Img2 – </a:t>
            </a:r>
            <a:r>
              <a:rPr lang="en-US" sz="1400" u="sng" dirty="0"/>
              <a:t>Welcome Screen</a:t>
            </a:r>
          </a:p>
        </p:txBody>
      </p:sp>
      <p:sp>
        <p:nvSpPr>
          <p:cNvPr id="12" name="TextBox 11">
            <a:extLst>
              <a:ext uri="{FF2B5EF4-FFF2-40B4-BE49-F238E27FC236}">
                <a16:creationId xmlns:a16="http://schemas.microsoft.com/office/drawing/2014/main" id="{8C965AA9-BC49-9652-7EAA-86EA5A098237}"/>
              </a:ext>
            </a:extLst>
          </p:cNvPr>
          <p:cNvSpPr txBox="1"/>
          <p:nvPr/>
        </p:nvSpPr>
        <p:spPr>
          <a:xfrm>
            <a:off x="5277817" y="5939668"/>
            <a:ext cx="1774978" cy="307777"/>
          </a:xfrm>
          <a:prstGeom prst="rect">
            <a:avLst/>
          </a:prstGeom>
          <a:noFill/>
        </p:spPr>
        <p:txBody>
          <a:bodyPr wrap="square" rtlCol="0">
            <a:spAutoFit/>
          </a:bodyPr>
          <a:lstStyle/>
          <a:p>
            <a:r>
              <a:rPr lang="en-US" sz="1400" dirty="0"/>
              <a:t>Img3.1 – </a:t>
            </a:r>
            <a:r>
              <a:rPr lang="en-US" sz="1400" u="sng" dirty="0"/>
              <a:t>Login Screen</a:t>
            </a:r>
          </a:p>
        </p:txBody>
      </p:sp>
      <p:sp>
        <p:nvSpPr>
          <p:cNvPr id="13" name="TextBox 12">
            <a:extLst>
              <a:ext uri="{FF2B5EF4-FFF2-40B4-BE49-F238E27FC236}">
                <a16:creationId xmlns:a16="http://schemas.microsoft.com/office/drawing/2014/main" id="{0B3E3A0C-4077-8335-3F67-22774B843879}"/>
              </a:ext>
            </a:extLst>
          </p:cNvPr>
          <p:cNvSpPr txBox="1"/>
          <p:nvPr/>
        </p:nvSpPr>
        <p:spPr>
          <a:xfrm>
            <a:off x="9141797" y="5949189"/>
            <a:ext cx="1626599" cy="307777"/>
          </a:xfrm>
          <a:prstGeom prst="rect">
            <a:avLst/>
          </a:prstGeom>
          <a:noFill/>
        </p:spPr>
        <p:txBody>
          <a:bodyPr wrap="none" rtlCol="0">
            <a:spAutoFit/>
          </a:bodyPr>
          <a:lstStyle/>
          <a:p>
            <a:r>
              <a:rPr lang="en-US" sz="1400" dirty="0"/>
              <a:t>Img5.1 – </a:t>
            </a:r>
            <a:r>
              <a:rPr lang="en-US" sz="1400" u="sng" dirty="0"/>
              <a:t>Dropdown</a:t>
            </a:r>
          </a:p>
        </p:txBody>
      </p:sp>
      <p:sp>
        <p:nvSpPr>
          <p:cNvPr id="14" name="TextBox 13">
            <a:extLst>
              <a:ext uri="{FF2B5EF4-FFF2-40B4-BE49-F238E27FC236}">
                <a16:creationId xmlns:a16="http://schemas.microsoft.com/office/drawing/2014/main" id="{4BE2E597-C5C8-3E87-D3B9-693EADFC7591}"/>
              </a:ext>
            </a:extLst>
          </p:cNvPr>
          <p:cNvSpPr txBox="1"/>
          <p:nvPr/>
        </p:nvSpPr>
        <p:spPr>
          <a:xfrm>
            <a:off x="7052795" y="5930546"/>
            <a:ext cx="2032929" cy="307777"/>
          </a:xfrm>
          <a:prstGeom prst="rect">
            <a:avLst/>
          </a:prstGeom>
          <a:noFill/>
        </p:spPr>
        <p:txBody>
          <a:bodyPr wrap="none" rtlCol="0">
            <a:spAutoFit/>
          </a:bodyPr>
          <a:lstStyle/>
          <a:p>
            <a:r>
              <a:rPr lang="en-US" sz="1400" dirty="0"/>
              <a:t>Img4 – </a:t>
            </a:r>
            <a:r>
              <a:rPr lang="en-US" sz="1400" u="sng" dirty="0"/>
              <a:t>Admin Dashboard</a:t>
            </a:r>
          </a:p>
        </p:txBody>
      </p:sp>
    </p:spTree>
    <p:extLst>
      <p:ext uri="{BB962C8B-B14F-4D97-AF65-F5344CB8AC3E}">
        <p14:creationId xmlns:p14="http://schemas.microsoft.com/office/powerpoint/2010/main" val="268071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1" name="Picture 20">
            <a:extLst>
              <a:ext uri="{FF2B5EF4-FFF2-40B4-BE49-F238E27FC236}">
                <a16:creationId xmlns:a16="http://schemas.microsoft.com/office/drawing/2014/main" id="{CBAB24A1-42AB-242C-40B7-EB3B4E03D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849" b="4970"/>
          <a:stretch>
            <a:fillRect/>
          </a:stretch>
        </p:blipFill>
        <p:spPr bwMode="auto">
          <a:xfrm>
            <a:off x="9105180" y="2552904"/>
            <a:ext cx="1691697" cy="33894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50" name="Picture 18">
            <a:extLst>
              <a:ext uri="{FF2B5EF4-FFF2-40B4-BE49-F238E27FC236}">
                <a16:creationId xmlns:a16="http://schemas.microsoft.com/office/drawing/2014/main" id="{65D131E5-9AA8-8C5A-F0B6-8647A4212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121" b="5637"/>
          <a:stretch>
            <a:fillRect/>
          </a:stretch>
        </p:blipFill>
        <p:spPr bwMode="auto">
          <a:xfrm>
            <a:off x="7212877" y="2541462"/>
            <a:ext cx="1704893" cy="338853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49" name="Picture 16">
            <a:extLst>
              <a:ext uri="{FF2B5EF4-FFF2-40B4-BE49-F238E27FC236}">
                <a16:creationId xmlns:a16="http://schemas.microsoft.com/office/drawing/2014/main" id="{9F8EA345-381F-92C7-CC1F-E4F568CA8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121" b="4729"/>
          <a:stretch>
            <a:fillRect/>
          </a:stretch>
        </p:blipFill>
        <p:spPr bwMode="auto">
          <a:xfrm>
            <a:off x="5293420" y="2531405"/>
            <a:ext cx="1678203" cy="33985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47" name="Picture 14">
            <a:extLst>
              <a:ext uri="{FF2B5EF4-FFF2-40B4-BE49-F238E27FC236}">
                <a16:creationId xmlns:a16="http://schemas.microsoft.com/office/drawing/2014/main" id="{F0271D89-F56B-836B-0462-FE2D6AADBA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849" b="5698"/>
          <a:stretch>
            <a:fillRect/>
          </a:stretch>
        </p:blipFill>
        <p:spPr bwMode="auto">
          <a:xfrm>
            <a:off x="3364090" y="2533447"/>
            <a:ext cx="1709953" cy="339858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46" name="Picture 12">
            <a:extLst>
              <a:ext uri="{FF2B5EF4-FFF2-40B4-BE49-F238E27FC236}">
                <a16:creationId xmlns:a16="http://schemas.microsoft.com/office/drawing/2014/main" id="{17E1B685-FE6F-B8AF-5437-C1B15D5D30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605" b="4485"/>
          <a:stretch>
            <a:fillRect/>
          </a:stretch>
        </p:blipFill>
        <p:spPr bwMode="auto">
          <a:xfrm>
            <a:off x="1428812" y="2523720"/>
            <a:ext cx="1685382" cy="34074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E4CB059-A7B7-CE04-DF4C-95EF79A9E2E2}"/>
              </a:ext>
            </a:extLst>
          </p:cNvPr>
          <p:cNvSpPr txBox="1"/>
          <p:nvPr/>
        </p:nvSpPr>
        <p:spPr>
          <a:xfrm>
            <a:off x="1391055" y="5932035"/>
            <a:ext cx="1867819" cy="307777"/>
          </a:xfrm>
          <a:prstGeom prst="rect">
            <a:avLst/>
          </a:prstGeom>
          <a:noFill/>
        </p:spPr>
        <p:txBody>
          <a:bodyPr wrap="none" rtlCol="0">
            <a:spAutoFit/>
          </a:bodyPr>
          <a:lstStyle/>
          <a:p>
            <a:r>
              <a:rPr lang="en-US" sz="1400" dirty="0"/>
              <a:t>Img6.1 – </a:t>
            </a:r>
            <a:r>
              <a:rPr lang="en-US" sz="1400" u="sng" dirty="0"/>
              <a:t>JobOrder No.</a:t>
            </a:r>
          </a:p>
        </p:txBody>
      </p:sp>
      <p:sp>
        <p:nvSpPr>
          <p:cNvPr id="12" name="TextBox 11">
            <a:extLst>
              <a:ext uri="{FF2B5EF4-FFF2-40B4-BE49-F238E27FC236}">
                <a16:creationId xmlns:a16="http://schemas.microsoft.com/office/drawing/2014/main" id="{EFDF08D0-FED3-E67D-6C7E-894373D433A5}"/>
              </a:ext>
            </a:extLst>
          </p:cNvPr>
          <p:cNvSpPr txBox="1"/>
          <p:nvPr/>
        </p:nvSpPr>
        <p:spPr>
          <a:xfrm>
            <a:off x="3250384" y="5948584"/>
            <a:ext cx="1933347" cy="307777"/>
          </a:xfrm>
          <a:prstGeom prst="rect">
            <a:avLst/>
          </a:prstGeom>
          <a:noFill/>
        </p:spPr>
        <p:txBody>
          <a:bodyPr wrap="square" rtlCol="0">
            <a:spAutoFit/>
          </a:bodyPr>
          <a:lstStyle/>
          <a:p>
            <a:r>
              <a:rPr lang="en-US" sz="1400" dirty="0"/>
              <a:t>Img6.1.1 – </a:t>
            </a:r>
            <a:r>
              <a:rPr lang="en-US" sz="1400" u="sng" dirty="0"/>
              <a:t>JobOrder No.</a:t>
            </a:r>
          </a:p>
        </p:txBody>
      </p:sp>
      <p:sp>
        <p:nvSpPr>
          <p:cNvPr id="13" name="TextBox 12">
            <a:extLst>
              <a:ext uri="{FF2B5EF4-FFF2-40B4-BE49-F238E27FC236}">
                <a16:creationId xmlns:a16="http://schemas.microsoft.com/office/drawing/2014/main" id="{4FC288F6-9620-DD5C-D287-0B815CD59DD8}"/>
              </a:ext>
            </a:extLst>
          </p:cNvPr>
          <p:cNvSpPr txBox="1"/>
          <p:nvPr/>
        </p:nvSpPr>
        <p:spPr>
          <a:xfrm>
            <a:off x="5165610" y="5941157"/>
            <a:ext cx="1933347" cy="307777"/>
          </a:xfrm>
          <a:prstGeom prst="rect">
            <a:avLst/>
          </a:prstGeom>
          <a:noFill/>
        </p:spPr>
        <p:txBody>
          <a:bodyPr wrap="square" rtlCol="0">
            <a:spAutoFit/>
          </a:bodyPr>
          <a:lstStyle/>
          <a:p>
            <a:r>
              <a:rPr lang="en-US" sz="1400" dirty="0"/>
              <a:t>Img6.1.2 – </a:t>
            </a:r>
            <a:r>
              <a:rPr lang="en-US" sz="1400" u="sng" dirty="0"/>
              <a:t>JobOrder No.</a:t>
            </a:r>
          </a:p>
        </p:txBody>
      </p:sp>
      <p:sp>
        <p:nvSpPr>
          <p:cNvPr id="14" name="TextBox 13">
            <a:extLst>
              <a:ext uri="{FF2B5EF4-FFF2-40B4-BE49-F238E27FC236}">
                <a16:creationId xmlns:a16="http://schemas.microsoft.com/office/drawing/2014/main" id="{DA9C1A93-7B9E-FA6B-EC90-F2B68AA795CD}"/>
              </a:ext>
            </a:extLst>
          </p:cNvPr>
          <p:cNvSpPr txBox="1"/>
          <p:nvPr/>
        </p:nvSpPr>
        <p:spPr>
          <a:xfrm>
            <a:off x="9141797" y="5948584"/>
            <a:ext cx="1626599" cy="307777"/>
          </a:xfrm>
          <a:prstGeom prst="rect">
            <a:avLst/>
          </a:prstGeom>
          <a:noFill/>
        </p:spPr>
        <p:txBody>
          <a:bodyPr wrap="none" rtlCol="0">
            <a:spAutoFit/>
          </a:bodyPr>
          <a:lstStyle/>
          <a:p>
            <a:r>
              <a:rPr lang="en-US" sz="1400" dirty="0"/>
              <a:t>Img5.2 – </a:t>
            </a:r>
            <a:r>
              <a:rPr lang="en-US" sz="1400" u="sng" dirty="0"/>
              <a:t>Dropdown</a:t>
            </a:r>
          </a:p>
        </p:txBody>
      </p:sp>
      <p:sp>
        <p:nvSpPr>
          <p:cNvPr id="15" name="TextBox 14">
            <a:extLst>
              <a:ext uri="{FF2B5EF4-FFF2-40B4-BE49-F238E27FC236}">
                <a16:creationId xmlns:a16="http://schemas.microsoft.com/office/drawing/2014/main" id="{B5698305-CD09-1839-2303-24864881C28C}"/>
              </a:ext>
            </a:extLst>
          </p:cNvPr>
          <p:cNvSpPr txBox="1"/>
          <p:nvPr/>
        </p:nvSpPr>
        <p:spPr>
          <a:xfrm>
            <a:off x="7159033" y="5929992"/>
            <a:ext cx="1864100" cy="307777"/>
          </a:xfrm>
          <a:prstGeom prst="rect">
            <a:avLst/>
          </a:prstGeom>
          <a:noFill/>
        </p:spPr>
        <p:txBody>
          <a:bodyPr wrap="none" rtlCol="0">
            <a:spAutoFit/>
          </a:bodyPr>
          <a:lstStyle/>
          <a:p>
            <a:r>
              <a:rPr lang="en-US" sz="1400" dirty="0"/>
              <a:t>Img7.1 – </a:t>
            </a:r>
            <a:r>
              <a:rPr lang="en-US" sz="1400" u="sng" dirty="0"/>
              <a:t>Images Screen</a:t>
            </a:r>
          </a:p>
        </p:txBody>
      </p:sp>
    </p:spTree>
    <p:extLst>
      <p:ext uri="{BB962C8B-B14F-4D97-AF65-F5344CB8AC3E}">
        <p14:creationId xmlns:p14="http://schemas.microsoft.com/office/powerpoint/2010/main" val="2193501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5" name="Picture 28">
            <a:extLst>
              <a:ext uri="{FF2B5EF4-FFF2-40B4-BE49-F238E27FC236}">
                <a16:creationId xmlns:a16="http://schemas.microsoft.com/office/drawing/2014/main" id="{96D4E424-3CBE-186C-CAC6-3E0A5885A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848" b="4485"/>
          <a:stretch>
            <a:fillRect/>
          </a:stretch>
        </p:blipFill>
        <p:spPr bwMode="auto">
          <a:xfrm>
            <a:off x="9109250" y="2552904"/>
            <a:ext cx="1691696" cy="339845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174" name="Picture 26">
            <a:extLst>
              <a:ext uri="{FF2B5EF4-FFF2-40B4-BE49-F238E27FC236}">
                <a16:creationId xmlns:a16="http://schemas.microsoft.com/office/drawing/2014/main" id="{8365AE0A-4BB5-7451-D677-CAEB5CEA3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607" b="5453"/>
          <a:stretch>
            <a:fillRect/>
          </a:stretch>
        </p:blipFill>
        <p:spPr bwMode="auto">
          <a:xfrm>
            <a:off x="7211665" y="2542571"/>
            <a:ext cx="1701289" cy="339649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173" name="Picture 18">
            <a:extLst>
              <a:ext uri="{FF2B5EF4-FFF2-40B4-BE49-F238E27FC236}">
                <a16:creationId xmlns:a16="http://schemas.microsoft.com/office/drawing/2014/main" id="{386FD490-5976-5C3B-23BD-C3F2B7600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121" b="5637"/>
          <a:stretch>
            <a:fillRect/>
          </a:stretch>
        </p:blipFill>
        <p:spPr bwMode="auto">
          <a:xfrm>
            <a:off x="5294540" y="2543175"/>
            <a:ext cx="1698959" cy="339649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169" name="Picture 24">
            <a:extLst>
              <a:ext uri="{FF2B5EF4-FFF2-40B4-BE49-F238E27FC236}">
                <a16:creationId xmlns:a16="http://schemas.microsoft.com/office/drawing/2014/main" id="{562CD310-251C-0F9C-AF19-ED7BA222DA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849" b="5698"/>
          <a:stretch>
            <a:fillRect/>
          </a:stretch>
        </p:blipFill>
        <p:spPr bwMode="auto">
          <a:xfrm>
            <a:off x="3370148" y="2533448"/>
            <a:ext cx="1709953" cy="33985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170" name="Picture 22">
            <a:extLst>
              <a:ext uri="{FF2B5EF4-FFF2-40B4-BE49-F238E27FC236}">
                <a16:creationId xmlns:a16="http://schemas.microsoft.com/office/drawing/2014/main" id="{26132FE4-A353-7C0E-EE1E-50773AB02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849" b="5698"/>
          <a:stretch>
            <a:fillRect/>
          </a:stretch>
        </p:blipFill>
        <p:spPr bwMode="auto">
          <a:xfrm>
            <a:off x="1420631" y="2523720"/>
            <a:ext cx="1709953" cy="33985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8B7BD6-209F-94A2-3BB4-A1998BB0598D}"/>
              </a:ext>
            </a:extLst>
          </p:cNvPr>
          <p:cNvSpPr txBox="1"/>
          <p:nvPr/>
        </p:nvSpPr>
        <p:spPr>
          <a:xfrm>
            <a:off x="1505652" y="5922307"/>
            <a:ext cx="1539909" cy="307777"/>
          </a:xfrm>
          <a:prstGeom prst="rect">
            <a:avLst/>
          </a:prstGeom>
          <a:noFill/>
        </p:spPr>
        <p:txBody>
          <a:bodyPr wrap="none" rtlCol="0">
            <a:spAutoFit/>
          </a:bodyPr>
          <a:lstStyle/>
          <a:p>
            <a:r>
              <a:rPr lang="en-US" sz="1400" dirty="0"/>
              <a:t>Img8.1 – </a:t>
            </a:r>
            <a:r>
              <a:rPr lang="en-US" sz="1400" u="sng" dirty="0"/>
              <a:t>Serial No.</a:t>
            </a:r>
          </a:p>
        </p:txBody>
      </p:sp>
      <p:sp>
        <p:nvSpPr>
          <p:cNvPr id="10" name="TextBox 9">
            <a:extLst>
              <a:ext uri="{FF2B5EF4-FFF2-40B4-BE49-F238E27FC236}">
                <a16:creationId xmlns:a16="http://schemas.microsoft.com/office/drawing/2014/main" id="{8E67A906-A40B-A021-0D46-8CFA5C5AD135}"/>
              </a:ext>
            </a:extLst>
          </p:cNvPr>
          <p:cNvSpPr txBox="1"/>
          <p:nvPr/>
        </p:nvSpPr>
        <p:spPr>
          <a:xfrm>
            <a:off x="3455169" y="5939667"/>
            <a:ext cx="1539909" cy="307777"/>
          </a:xfrm>
          <a:prstGeom prst="rect">
            <a:avLst/>
          </a:prstGeom>
          <a:noFill/>
        </p:spPr>
        <p:txBody>
          <a:bodyPr wrap="none" rtlCol="0">
            <a:spAutoFit/>
          </a:bodyPr>
          <a:lstStyle/>
          <a:p>
            <a:r>
              <a:rPr lang="en-US" sz="1400" dirty="0"/>
              <a:t>Img8.2 – </a:t>
            </a:r>
            <a:r>
              <a:rPr lang="en-US" sz="1400" u="sng" dirty="0"/>
              <a:t>Serial No.</a:t>
            </a:r>
          </a:p>
        </p:txBody>
      </p:sp>
      <p:sp>
        <p:nvSpPr>
          <p:cNvPr id="11" name="TextBox 10">
            <a:extLst>
              <a:ext uri="{FF2B5EF4-FFF2-40B4-BE49-F238E27FC236}">
                <a16:creationId xmlns:a16="http://schemas.microsoft.com/office/drawing/2014/main" id="{725B6ADE-5AD9-073E-9E4B-D73F6DE9D382}"/>
              </a:ext>
            </a:extLst>
          </p:cNvPr>
          <p:cNvSpPr txBox="1"/>
          <p:nvPr/>
        </p:nvSpPr>
        <p:spPr>
          <a:xfrm>
            <a:off x="5214455" y="5939669"/>
            <a:ext cx="1897633" cy="307777"/>
          </a:xfrm>
          <a:prstGeom prst="rect">
            <a:avLst/>
          </a:prstGeom>
          <a:noFill/>
        </p:spPr>
        <p:txBody>
          <a:bodyPr wrap="square" rtlCol="0">
            <a:spAutoFit/>
          </a:bodyPr>
          <a:lstStyle/>
          <a:p>
            <a:r>
              <a:rPr lang="en-US" sz="1400" dirty="0"/>
              <a:t>Img7.2 – </a:t>
            </a:r>
            <a:r>
              <a:rPr lang="en-US" sz="1400" u="sng" dirty="0"/>
              <a:t>Images Screen</a:t>
            </a:r>
          </a:p>
        </p:txBody>
      </p:sp>
      <p:sp>
        <p:nvSpPr>
          <p:cNvPr id="12" name="TextBox 11">
            <a:extLst>
              <a:ext uri="{FF2B5EF4-FFF2-40B4-BE49-F238E27FC236}">
                <a16:creationId xmlns:a16="http://schemas.microsoft.com/office/drawing/2014/main" id="{D12AD449-5354-1C3E-3512-94999E0FE01F}"/>
              </a:ext>
            </a:extLst>
          </p:cNvPr>
          <p:cNvSpPr txBox="1"/>
          <p:nvPr/>
        </p:nvSpPr>
        <p:spPr>
          <a:xfrm>
            <a:off x="8938276" y="5949189"/>
            <a:ext cx="2033644" cy="307777"/>
          </a:xfrm>
          <a:prstGeom prst="rect">
            <a:avLst/>
          </a:prstGeom>
          <a:noFill/>
        </p:spPr>
        <p:txBody>
          <a:bodyPr wrap="square" rtlCol="0">
            <a:spAutoFit/>
          </a:bodyPr>
          <a:lstStyle/>
          <a:p>
            <a:r>
              <a:rPr lang="en-US" sz="1400" dirty="0"/>
              <a:t>Img10.1 – </a:t>
            </a:r>
            <a:r>
              <a:rPr lang="en-US" sz="1400" u="sng" dirty="0"/>
              <a:t>Vibrations Scr.</a:t>
            </a:r>
          </a:p>
        </p:txBody>
      </p:sp>
      <p:sp>
        <p:nvSpPr>
          <p:cNvPr id="13" name="TextBox 12">
            <a:extLst>
              <a:ext uri="{FF2B5EF4-FFF2-40B4-BE49-F238E27FC236}">
                <a16:creationId xmlns:a16="http://schemas.microsoft.com/office/drawing/2014/main" id="{F28EB387-547F-F52E-3D41-7DA5B0D27119}"/>
              </a:ext>
            </a:extLst>
          </p:cNvPr>
          <p:cNvSpPr txBox="1"/>
          <p:nvPr/>
        </p:nvSpPr>
        <p:spPr>
          <a:xfrm>
            <a:off x="7150228" y="5949189"/>
            <a:ext cx="1895932" cy="307777"/>
          </a:xfrm>
          <a:prstGeom prst="rect">
            <a:avLst/>
          </a:prstGeom>
          <a:noFill/>
        </p:spPr>
        <p:txBody>
          <a:bodyPr wrap="square" rtlCol="0">
            <a:spAutoFit/>
          </a:bodyPr>
          <a:lstStyle/>
          <a:p>
            <a:r>
              <a:rPr lang="en-US" sz="1400" dirty="0"/>
              <a:t>Img9 – </a:t>
            </a:r>
            <a:r>
              <a:rPr lang="en-US" sz="1400" u="sng" dirty="0"/>
              <a:t>Live Monitoring</a:t>
            </a:r>
          </a:p>
        </p:txBody>
      </p:sp>
    </p:spTree>
    <p:extLst>
      <p:ext uri="{BB962C8B-B14F-4D97-AF65-F5344CB8AC3E}">
        <p14:creationId xmlns:p14="http://schemas.microsoft.com/office/powerpoint/2010/main" val="764069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0" name="Picture 38">
            <a:extLst>
              <a:ext uri="{FF2B5EF4-FFF2-40B4-BE49-F238E27FC236}">
                <a16:creationId xmlns:a16="http://schemas.microsoft.com/office/drawing/2014/main" id="{88C9E479-4F0D-1F3D-306A-69C14A8C0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849" b="5455"/>
          <a:stretch>
            <a:fillRect/>
          </a:stretch>
        </p:blipFill>
        <p:spPr bwMode="auto">
          <a:xfrm>
            <a:off x="9104617" y="2533049"/>
            <a:ext cx="1703699" cy="34157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201" name="Picture 36">
            <a:extLst>
              <a:ext uri="{FF2B5EF4-FFF2-40B4-BE49-F238E27FC236}">
                <a16:creationId xmlns:a16="http://schemas.microsoft.com/office/drawing/2014/main" id="{2C2A5CBA-F277-0863-497A-2D8E93184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849" b="5455"/>
          <a:stretch>
            <a:fillRect/>
          </a:stretch>
        </p:blipFill>
        <p:spPr bwMode="auto">
          <a:xfrm>
            <a:off x="7197084" y="2533448"/>
            <a:ext cx="1718583" cy="34157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199" name="Picture 30">
            <a:extLst>
              <a:ext uri="{FF2B5EF4-FFF2-40B4-BE49-F238E27FC236}">
                <a16:creationId xmlns:a16="http://schemas.microsoft.com/office/drawing/2014/main" id="{142C26C1-EB3C-8EBD-2DB8-697D00089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645" b="4688"/>
          <a:stretch>
            <a:fillRect/>
          </a:stretch>
        </p:blipFill>
        <p:spPr bwMode="auto">
          <a:xfrm>
            <a:off x="1411875" y="2542571"/>
            <a:ext cx="1690718" cy="339649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196" name="Picture 32">
            <a:extLst>
              <a:ext uri="{FF2B5EF4-FFF2-40B4-BE49-F238E27FC236}">
                <a16:creationId xmlns:a16="http://schemas.microsoft.com/office/drawing/2014/main" id="{451EA44D-5264-BB3A-16C2-1B408C48B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849" b="4729"/>
          <a:stretch>
            <a:fillRect/>
          </a:stretch>
        </p:blipFill>
        <p:spPr bwMode="auto">
          <a:xfrm>
            <a:off x="3367629" y="2533448"/>
            <a:ext cx="1703445" cy="33964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195" name="Picture 34">
            <a:extLst>
              <a:ext uri="{FF2B5EF4-FFF2-40B4-BE49-F238E27FC236}">
                <a16:creationId xmlns:a16="http://schemas.microsoft.com/office/drawing/2014/main" id="{FB0BA79B-B91C-6954-EFD5-EE8B97D64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362" b="5698"/>
          <a:stretch>
            <a:fillRect/>
          </a:stretch>
        </p:blipFill>
        <p:spPr bwMode="auto">
          <a:xfrm>
            <a:off x="5297198" y="2542571"/>
            <a:ext cx="1708899" cy="33964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A162004-0C0B-3248-5051-95380AFCD073}"/>
              </a:ext>
            </a:extLst>
          </p:cNvPr>
          <p:cNvSpPr txBox="1"/>
          <p:nvPr/>
        </p:nvSpPr>
        <p:spPr>
          <a:xfrm>
            <a:off x="3316952" y="5929940"/>
            <a:ext cx="1856598" cy="307777"/>
          </a:xfrm>
          <a:prstGeom prst="rect">
            <a:avLst/>
          </a:prstGeom>
          <a:noFill/>
        </p:spPr>
        <p:txBody>
          <a:bodyPr wrap="none" rtlCol="0">
            <a:spAutoFit/>
          </a:bodyPr>
          <a:lstStyle/>
          <a:p>
            <a:r>
              <a:rPr lang="en-US" sz="1400" dirty="0"/>
              <a:t>Img10.2 – </a:t>
            </a:r>
            <a:r>
              <a:rPr lang="en-US" sz="1400" u="sng" dirty="0"/>
              <a:t>Notifications</a:t>
            </a:r>
          </a:p>
        </p:txBody>
      </p:sp>
      <p:sp>
        <p:nvSpPr>
          <p:cNvPr id="13" name="TextBox 12">
            <a:extLst>
              <a:ext uri="{FF2B5EF4-FFF2-40B4-BE49-F238E27FC236}">
                <a16:creationId xmlns:a16="http://schemas.microsoft.com/office/drawing/2014/main" id="{F9DE6BEA-D1C5-89AB-C383-1D7C22B2B26F}"/>
              </a:ext>
            </a:extLst>
          </p:cNvPr>
          <p:cNvSpPr txBox="1"/>
          <p:nvPr/>
        </p:nvSpPr>
        <p:spPr>
          <a:xfrm>
            <a:off x="5214455" y="5939669"/>
            <a:ext cx="1897633" cy="307777"/>
          </a:xfrm>
          <a:prstGeom prst="rect">
            <a:avLst/>
          </a:prstGeom>
          <a:noFill/>
        </p:spPr>
        <p:txBody>
          <a:bodyPr wrap="square" rtlCol="0">
            <a:spAutoFit/>
          </a:bodyPr>
          <a:lstStyle/>
          <a:p>
            <a:r>
              <a:rPr lang="en-US" sz="1400" dirty="0"/>
              <a:t>Img11 – </a:t>
            </a:r>
            <a:r>
              <a:rPr lang="en-US" sz="1400" u="sng" dirty="0"/>
              <a:t>Profile Screen</a:t>
            </a:r>
          </a:p>
        </p:txBody>
      </p:sp>
      <p:sp>
        <p:nvSpPr>
          <p:cNvPr id="14" name="TextBox 13">
            <a:extLst>
              <a:ext uri="{FF2B5EF4-FFF2-40B4-BE49-F238E27FC236}">
                <a16:creationId xmlns:a16="http://schemas.microsoft.com/office/drawing/2014/main" id="{ED3438FE-EA1F-C20C-E23D-50F479A9157D}"/>
              </a:ext>
            </a:extLst>
          </p:cNvPr>
          <p:cNvSpPr txBox="1"/>
          <p:nvPr/>
        </p:nvSpPr>
        <p:spPr>
          <a:xfrm>
            <a:off x="8915667" y="5949189"/>
            <a:ext cx="2537874" cy="307777"/>
          </a:xfrm>
          <a:prstGeom prst="rect">
            <a:avLst/>
          </a:prstGeom>
          <a:noFill/>
        </p:spPr>
        <p:txBody>
          <a:bodyPr wrap="none" rtlCol="0">
            <a:spAutoFit/>
          </a:bodyPr>
          <a:lstStyle/>
          <a:p>
            <a:r>
              <a:rPr lang="en-US" sz="1400" dirty="0"/>
              <a:t>Img12 – </a:t>
            </a:r>
            <a:r>
              <a:rPr lang="en-US" sz="1400" u="sng" dirty="0"/>
              <a:t>Field Officer Dashboard</a:t>
            </a:r>
          </a:p>
        </p:txBody>
      </p:sp>
      <p:sp>
        <p:nvSpPr>
          <p:cNvPr id="15" name="TextBox 14">
            <a:extLst>
              <a:ext uri="{FF2B5EF4-FFF2-40B4-BE49-F238E27FC236}">
                <a16:creationId xmlns:a16="http://schemas.microsoft.com/office/drawing/2014/main" id="{3B5B2CD4-E906-1680-DD88-67B3C50184B9}"/>
              </a:ext>
            </a:extLst>
          </p:cNvPr>
          <p:cNvSpPr txBox="1"/>
          <p:nvPr/>
        </p:nvSpPr>
        <p:spPr>
          <a:xfrm>
            <a:off x="7150228" y="5949189"/>
            <a:ext cx="1895932" cy="307777"/>
          </a:xfrm>
          <a:prstGeom prst="rect">
            <a:avLst/>
          </a:prstGeom>
          <a:noFill/>
        </p:spPr>
        <p:txBody>
          <a:bodyPr wrap="square" rtlCol="0">
            <a:spAutoFit/>
          </a:bodyPr>
          <a:lstStyle/>
          <a:p>
            <a:r>
              <a:rPr lang="en-US" sz="1400" dirty="0"/>
              <a:t>Img3.2 – </a:t>
            </a:r>
            <a:r>
              <a:rPr lang="en-US" sz="1400" u="sng" dirty="0"/>
              <a:t>Login Screen</a:t>
            </a:r>
          </a:p>
        </p:txBody>
      </p:sp>
      <p:sp>
        <p:nvSpPr>
          <p:cNvPr id="16" name="TextBox 15">
            <a:extLst>
              <a:ext uri="{FF2B5EF4-FFF2-40B4-BE49-F238E27FC236}">
                <a16:creationId xmlns:a16="http://schemas.microsoft.com/office/drawing/2014/main" id="{315A5FD9-E83E-81AF-153F-6CC73710814F}"/>
              </a:ext>
            </a:extLst>
          </p:cNvPr>
          <p:cNvSpPr txBox="1"/>
          <p:nvPr/>
        </p:nvSpPr>
        <p:spPr>
          <a:xfrm>
            <a:off x="1283096" y="5929939"/>
            <a:ext cx="1984956" cy="307777"/>
          </a:xfrm>
          <a:prstGeom prst="rect">
            <a:avLst/>
          </a:prstGeom>
          <a:noFill/>
        </p:spPr>
        <p:txBody>
          <a:bodyPr wrap="square" rtlCol="0">
            <a:spAutoFit/>
          </a:bodyPr>
          <a:lstStyle/>
          <a:p>
            <a:r>
              <a:rPr lang="en-US" sz="1400" dirty="0"/>
              <a:t>Img10.2 – </a:t>
            </a:r>
            <a:r>
              <a:rPr lang="en-US" sz="1400" u="sng" dirty="0"/>
              <a:t>Vibrations Scr.</a:t>
            </a:r>
          </a:p>
        </p:txBody>
      </p:sp>
    </p:spTree>
    <p:extLst>
      <p:ext uri="{BB962C8B-B14F-4D97-AF65-F5344CB8AC3E}">
        <p14:creationId xmlns:p14="http://schemas.microsoft.com/office/powerpoint/2010/main" val="38139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42">
            <a:extLst>
              <a:ext uri="{FF2B5EF4-FFF2-40B4-BE49-F238E27FC236}">
                <a16:creationId xmlns:a16="http://schemas.microsoft.com/office/drawing/2014/main" id="{B89BDADD-D0AE-F017-6C1A-E1A4622B7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849" b="5455"/>
          <a:stretch>
            <a:fillRect/>
          </a:stretch>
        </p:blipFill>
        <p:spPr bwMode="auto">
          <a:xfrm>
            <a:off x="6361037" y="2523720"/>
            <a:ext cx="1713488" cy="34056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18" name="Picture 40">
            <a:extLst>
              <a:ext uri="{FF2B5EF4-FFF2-40B4-BE49-F238E27FC236}">
                <a16:creationId xmlns:a16="http://schemas.microsoft.com/office/drawing/2014/main" id="{516E8A2A-5737-61C5-7CFE-79C0BBB40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849" b="4849"/>
          <a:stretch>
            <a:fillRect/>
          </a:stretch>
        </p:blipFill>
        <p:spPr bwMode="auto">
          <a:xfrm>
            <a:off x="4173731" y="2523720"/>
            <a:ext cx="1703446" cy="34068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1F9EB6-CE1C-2B8D-83D8-B3A8D33516C0}"/>
              </a:ext>
            </a:extLst>
          </p:cNvPr>
          <p:cNvSpPr txBox="1"/>
          <p:nvPr/>
        </p:nvSpPr>
        <p:spPr>
          <a:xfrm>
            <a:off x="6361037" y="5920211"/>
            <a:ext cx="1723742" cy="307777"/>
          </a:xfrm>
          <a:prstGeom prst="rect">
            <a:avLst/>
          </a:prstGeom>
          <a:noFill/>
        </p:spPr>
        <p:txBody>
          <a:bodyPr wrap="none" rtlCol="0">
            <a:spAutoFit/>
          </a:bodyPr>
          <a:lstStyle/>
          <a:p>
            <a:r>
              <a:rPr lang="en-US" sz="1400" dirty="0"/>
              <a:t>Img14 – </a:t>
            </a:r>
            <a:r>
              <a:rPr lang="en-US" sz="1400" u="sng" dirty="0"/>
              <a:t>Survey Form</a:t>
            </a:r>
          </a:p>
        </p:txBody>
      </p:sp>
      <p:sp>
        <p:nvSpPr>
          <p:cNvPr id="7" name="TextBox 6">
            <a:extLst>
              <a:ext uri="{FF2B5EF4-FFF2-40B4-BE49-F238E27FC236}">
                <a16:creationId xmlns:a16="http://schemas.microsoft.com/office/drawing/2014/main" id="{3DADFCDC-1F7A-C956-56E6-209279B05E61}"/>
              </a:ext>
            </a:extLst>
          </p:cNvPr>
          <p:cNvSpPr txBox="1"/>
          <p:nvPr/>
        </p:nvSpPr>
        <p:spPr>
          <a:xfrm>
            <a:off x="3891064" y="5920211"/>
            <a:ext cx="2370395" cy="307777"/>
          </a:xfrm>
          <a:prstGeom prst="rect">
            <a:avLst/>
          </a:prstGeom>
          <a:noFill/>
        </p:spPr>
        <p:txBody>
          <a:bodyPr wrap="square" rtlCol="0">
            <a:spAutoFit/>
          </a:bodyPr>
          <a:lstStyle/>
          <a:p>
            <a:r>
              <a:rPr lang="en-US" sz="1400" dirty="0"/>
              <a:t>Img13 – </a:t>
            </a:r>
            <a:r>
              <a:rPr lang="en-US" sz="1400" u="sng" dirty="0"/>
              <a:t>Field Officer Services</a:t>
            </a:r>
          </a:p>
        </p:txBody>
      </p:sp>
    </p:spTree>
    <p:extLst>
      <p:ext uri="{BB962C8B-B14F-4D97-AF65-F5344CB8AC3E}">
        <p14:creationId xmlns:p14="http://schemas.microsoft.com/office/powerpoint/2010/main" val="2818459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B5A5B-10A4-0871-BDE5-20492703A875}"/>
              </a:ext>
            </a:extLst>
          </p:cNvPr>
          <p:cNvSpPr>
            <a:spLocks noGrp="1"/>
          </p:cNvSpPr>
          <p:nvPr>
            <p:ph type="title"/>
          </p:nvPr>
        </p:nvSpPr>
        <p:spPr/>
        <p:txBody>
          <a:bodyPr/>
          <a:lstStyle/>
          <a:p>
            <a:r>
              <a:rPr lang="en-US" dirty="0"/>
              <a:t>Testing</a:t>
            </a:r>
          </a:p>
        </p:txBody>
      </p:sp>
      <p:graphicFrame>
        <p:nvGraphicFramePr>
          <p:cNvPr id="7" name="Table 6">
            <a:extLst>
              <a:ext uri="{FF2B5EF4-FFF2-40B4-BE49-F238E27FC236}">
                <a16:creationId xmlns:a16="http://schemas.microsoft.com/office/drawing/2014/main" id="{853F9840-CFA1-D241-A2C5-53E4169CBD4E}"/>
              </a:ext>
            </a:extLst>
          </p:cNvPr>
          <p:cNvGraphicFramePr>
            <a:graphicFrameLocks noGrp="1"/>
          </p:cNvGraphicFramePr>
          <p:nvPr>
            <p:extLst>
              <p:ext uri="{D42A27DB-BD31-4B8C-83A1-F6EECF244321}">
                <p14:modId xmlns:p14="http://schemas.microsoft.com/office/powerpoint/2010/main" val="2959101390"/>
              </p:ext>
            </p:extLst>
          </p:nvPr>
        </p:nvGraphicFramePr>
        <p:xfrm>
          <a:off x="1392044" y="2523371"/>
          <a:ext cx="9407912" cy="3521793"/>
        </p:xfrm>
        <a:graphic>
          <a:graphicData uri="http://schemas.openxmlformats.org/drawingml/2006/table">
            <a:tbl>
              <a:tblPr firstRow="1" bandRow="1">
                <a:tableStyleId>{E8B1032C-EA38-4F05-BA0D-38AFFFC7BED3}</a:tableStyleId>
              </a:tblPr>
              <a:tblGrid>
                <a:gridCol w="384290">
                  <a:extLst>
                    <a:ext uri="{9D8B030D-6E8A-4147-A177-3AD203B41FA5}">
                      <a16:colId xmlns:a16="http://schemas.microsoft.com/office/drawing/2014/main" val="3741509475"/>
                    </a:ext>
                  </a:extLst>
                </a:gridCol>
                <a:gridCol w="819266">
                  <a:extLst>
                    <a:ext uri="{9D8B030D-6E8A-4147-A177-3AD203B41FA5}">
                      <a16:colId xmlns:a16="http://schemas.microsoft.com/office/drawing/2014/main" val="2565176745"/>
                    </a:ext>
                  </a:extLst>
                </a:gridCol>
                <a:gridCol w="2197566">
                  <a:extLst>
                    <a:ext uri="{9D8B030D-6E8A-4147-A177-3AD203B41FA5}">
                      <a16:colId xmlns:a16="http://schemas.microsoft.com/office/drawing/2014/main" val="883922856"/>
                    </a:ext>
                  </a:extLst>
                </a:gridCol>
                <a:gridCol w="1226634">
                  <a:extLst>
                    <a:ext uri="{9D8B030D-6E8A-4147-A177-3AD203B41FA5}">
                      <a16:colId xmlns:a16="http://schemas.microsoft.com/office/drawing/2014/main" val="1709795588"/>
                    </a:ext>
                  </a:extLst>
                </a:gridCol>
                <a:gridCol w="1371600">
                  <a:extLst>
                    <a:ext uri="{9D8B030D-6E8A-4147-A177-3AD203B41FA5}">
                      <a16:colId xmlns:a16="http://schemas.microsoft.com/office/drawing/2014/main" val="143929284"/>
                    </a:ext>
                  </a:extLst>
                </a:gridCol>
                <a:gridCol w="1449659">
                  <a:extLst>
                    <a:ext uri="{9D8B030D-6E8A-4147-A177-3AD203B41FA5}">
                      <a16:colId xmlns:a16="http://schemas.microsoft.com/office/drawing/2014/main" val="1297438085"/>
                    </a:ext>
                  </a:extLst>
                </a:gridCol>
                <a:gridCol w="1300976">
                  <a:extLst>
                    <a:ext uri="{9D8B030D-6E8A-4147-A177-3AD203B41FA5}">
                      <a16:colId xmlns:a16="http://schemas.microsoft.com/office/drawing/2014/main" val="776802585"/>
                    </a:ext>
                  </a:extLst>
                </a:gridCol>
                <a:gridCol w="657921">
                  <a:extLst>
                    <a:ext uri="{9D8B030D-6E8A-4147-A177-3AD203B41FA5}">
                      <a16:colId xmlns:a16="http://schemas.microsoft.com/office/drawing/2014/main" val="3166223655"/>
                    </a:ext>
                  </a:extLst>
                </a:gridCol>
              </a:tblGrid>
              <a:tr h="364972">
                <a:tc rowSpan="2">
                  <a:txBody>
                    <a:bodyPr/>
                    <a:lstStyle/>
                    <a:p>
                      <a:pPr algn="ctr" rtl="0" fontAlgn="ctr"/>
                      <a:r>
                        <a:rPr lang="en-US" sz="1000" u="none" strike="noStrike" dirty="0">
                          <a:effectLst/>
                        </a:rPr>
                        <a:t>Sr. No.</a:t>
                      </a:r>
                      <a:endParaRPr lang="en-US" sz="1000" b="1" i="0" u="none" strike="noStrike" dirty="0">
                        <a:solidFill>
                          <a:srgbClr val="000000"/>
                        </a:solidFill>
                        <a:effectLst/>
                        <a:latin typeface="Garamond" panose="02020404030301010803" pitchFamily="18" charset="0"/>
                      </a:endParaRPr>
                    </a:p>
                  </a:txBody>
                  <a:tcPr marL="5614" marR="5614" marT="5614" marB="0" anchor="ctr"/>
                </a:tc>
                <a:tc rowSpan="2">
                  <a:txBody>
                    <a:bodyPr/>
                    <a:lstStyle/>
                    <a:p>
                      <a:pPr algn="ctr" rtl="0" fontAlgn="ctr"/>
                      <a:r>
                        <a:rPr lang="en-US" sz="1000" u="none" strike="noStrike" dirty="0">
                          <a:effectLst/>
                        </a:rPr>
                        <a:t>Screen</a:t>
                      </a:r>
                      <a:endParaRPr lang="en-US" sz="1000" b="1" i="0" u="none" strike="noStrike" dirty="0">
                        <a:solidFill>
                          <a:srgbClr val="000000"/>
                        </a:solidFill>
                        <a:effectLst/>
                        <a:latin typeface="Garamond" panose="02020404030301010803" pitchFamily="18" charset="0"/>
                      </a:endParaRPr>
                    </a:p>
                  </a:txBody>
                  <a:tcPr marL="5614" marR="5614" marT="5614" marB="0" anchor="ctr"/>
                </a:tc>
                <a:tc rowSpan="2">
                  <a:txBody>
                    <a:bodyPr/>
                    <a:lstStyle/>
                    <a:p>
                      <a:pPr algn="ctr" rtl="0" fontAlgn="ctr"/>
                      <a:r>
                        <a:rPr lang="en-US" sz="1000" u="none" strike="noStrike" dirty="0">
                          <a:effectLst/>
                        </a:rPr>
                        <a:t>Description</a:t>
                      </a:r>
                      <a:endParaRPr lang="en-US" sz="1000" b="1" i="0" u="none" strike="noStrike" dirty="0">
                        <a:solidFill>
                          <a:srgbClr val="000000"/>
                        </a:solidFill>
                        <a:effectLst/>
                        <a:latin typeface="Garamond" panose="02020404030301010803" pitchFamily="18" charset="0"/>
                      </a:endParaRPr>
                    </a:p>
                  </a:txBody>
                  <a:tcPr marL="5614" marR="5614" marT="5614" marB="0" anchor="ctr"/>
                </a:tc>
                <a:tc gridSpan="2">
                  <a:txBody>
                    <a:bodyPr/>
                    <a:lstStyle/>
                    <a:p>
                      <a:pPr algn="ctr" rtl="0" fontAlgn="ctr"/>
                      <a:r>
                        <a:rPr lang="en-US" sz="1000" u="none" strike="noStrike" dirty="0">
                          <a:effectLst/>
                        </a:rPr>
                        <a:t>Condition</a:t>
                      </a:r>
                      <a:endParaRPr lang="en-US" sz="1000" b="1" i="0" u="none" strike="noStrike" dirty="0">
                        <a:solidFill>
                          <a:srgbClr val="000000"/>
                        </a:solidFill>
                        <a:effectLst/>
                        <a:latin typeface="Garamond" panose="02020404030301010803" pitchFamily="18" charset="0"/>
                      </a:endParaRPr>
                    </a:p>
                  </a:txBody>
                  <a:tcPr marL="5614" marR="5614" marT="5614" marB="0" anchor="ctr"/>
                </a:tc>
                <a:tc hMerge="1">
                  <a:txBody>
                    <a:bodyPr/>
                    <a:lstStyle/>
                    <a:p>
                      <a:endParaRPr lang="en-US"/>
                    </a:p>
                  </a:txBody>
                  <a:tcPr/>
                </a:tc>
                <a:tc rowSpan="2">
                  <a:txBody>
                    <a:bodyPr/>
                    <a:lstStyle/>
                    <a:p>
                      <a:pPr algn="ctr" rtl="0" fontAlgn="ctr"/>
                      <a:r>
                        <a:rPr lang="en-US" sz="1000" u="none" strike="noStrike" dirty="0">
                          <a:effectLst/>
                        </a:rPr>
                        <a:t>Input</a:t>
                      </a:r>
                      <a:endParaRPr lang="en-US" sz="1000" b="1" i="0" u="none" strike="noStrike" dirty="0">
                        <a:solidFill>
                          <a:srgbClr val="000000"/>
                        </a:solidFill>
                        <a:effectLst/>
                        <a:latin typeface="Garamond" panose="02020404030301010803" pitchFamily="18" charset="0"/>
                      </a:endParaRPr>
                    </a:p>
                  </a:txBody>
                  <a:tcPr marL="5614" marR="5614" marT="5614" marB="0" anchor="ctr"/>
                </a:tc>
                <a:tc rowSpan="2">
                  <a:txBody>
                    <a:bodyPr/>
                    <a:lstStyle/>
                    <a:p>
                      <a:pPr algn="ctr" rtl="0" fontAlgn="ctr"/>
                      <a:r>
                        <a:rPr lang="en-US" sz="1000" u="none" strike="noStrike" dirty="0">
                          <a:effectLst/>
                        </a:rPr>
                        <a:t>Output</a:t>
                      </a:r>
                      <a:endParaRPr lang="en-US" sz="1000" b="1" i="0" u="none" strike="noStrike" dirty="0">
                        <a:solidFill>
                          <a:srgbClr val="000000"/>
                        </a:solidFill>
                        <a:effectLst/>
                        <a:latin typeface="Garamond" panose="02020404030301010803" pitchFamily="18" charset="0"/>
                      </a:endParaRPr>
                    </a:p>
                  </a:txBody>
                  <a:tcPr marL="5614" marR="5614" marT="5614" marB="0" anchor="ctr"/>
                </a:tc>
                <a:tc rowSpan="2">
                  <a:txBody>
                    <a:bodyPr/>
                    <a:lstStyle/>
                    <a:p>
                      <a:pPr algn="ctr" rtl="0" fontAlgn="ctr"/>
                      <a:r>
                        <a:rPr lang="en-US" sz="1000" u="none" strike="noStrike" dirty="0">
                          <a:effectLst/>
                        </a:rPr>
                        <a:t>Result</a:t>
                      </a:r>
                      <a:endParaRPr lang="en-US" sz="1000" b="1" i="0" u="none" strike="noStrike" dirty="0">
                        <a:solidFill>
                          <a:srgbClr val="000000"/>
                        </a:solidFill>
                        <a:effectLst/>
                        <a:latin typeface="Garamond" panose="02020404030301010803" pitchFamily="18" charset="0"/>
                      </a:endParaRPr>
                    </a:p>
                  </a:txBody>
                  <a:tcPr marL="5614" marR="5614" marT="5614" marB="0" anchor="ctr"/>
                </a:tc>
                <a:extLst>
                  <a:ext uri="{0D108BD9-81ED-4DB2-BD59-A6C34878D82A}">
                    <a16:rowId xmlns:a16="http://schemas.microsoft.com/office/drawing/2014/main" val="594155818"/>
                  </a:ext>
                </a:extLst>
              </a:tr>
              <a:tr h="29370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000" u="none" strike="noStrike" dirty="0">
                          <a:effectLst/>
                          <a:highlight>
                            <a:srgbClr val="F9F2E8"/>
                          </a:highlight>
                        </a:rPr>
                        <a:t>Pre</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nchor="ctr"/>
                </a:tc>
                <a:tc>
                  <a:txBody>
                    <a:bodyPr/>
                    <a:lstStyle/>
                    <a:p>
                      <a:pPr algn="ctr" rtl="0" fontAlgn="ctr"/>
                      <a:r>
                        <a:rPr lang="en-US" sz="1000" u="none" strike="noStrike" dirty="0">
                          <a:effectLst/>
                          <a:highlight>
                            <a:srgbClr val="F9F2E8"/>
                          </a:highlight>
                        </a:rPr>
                        <a:t>Post</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255250174"/>
                  </a:ext>
                </a:extLst>
              </a:tr>
              <a:tr h="412517">
                <a:tc>
                  <a:txBody>
                    <a:bodyPr/>
                    <a:lstStyle/>
                    <a:p>
                      <a:pPr algn="ctr" rtl="0" fontAlgn="ctr"/>
                      <a:r>
                        <a:rPr lang="en-US" sz="1000" u="none" strike="noStrike" dirty="0">
                          <a:effectLst/>
                        </a:rPr>
                        <a:t>01</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l" rtl="0" fontAlgn="ctr"/>
                      <a:r>
                        <a:rPr lang="en-US" sz="1000" u="none" strike="noStrike" dirty="0">
                          <a:effectLst/>
                        </a:rPr>
                        <a:t>Login</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l" rtl="0" fontAlgn="ctr"/>
                      <a:r>
                        <a:rPr lang="en-US" sz="1000" u="none" strike="noStrike" dirty="0">
                          <a:effectLst/>
                        </a:rPr>
                        <a:t>Verify user can securely log in to the application</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l" rtl="0" fontAlgn="ctr"/>
                      <a:r>
                        <a:rPr lang="en-US" sz="1000" u="none" strike="noStrike" dirty="0">
                          <a:effectLst/>
                        </a:rPr>
                        <a:t>User credentials are correctly entered</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l" rtl="0" fontAlgn="ctr"/>
                      <a:r>
                        <a:rPr lang="en-US" sz="1000" u="none" strike="noStrike" dirty="0">
                          <a:effectLst/>
                        </a:rPr>
                        <a:t>User is directed to the home screen upon successful login</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l" rtl="0" fontAlgn="ctr"/>
                      <a:r>
                        <a:rPr lang="en-US" sz="1000" u="none" strike="noStrike" dirty="0">
                          <a:effectLst/>
                        </a:rPr>
                        <a:t>Valid username and password</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l" rtl="0" fontAlgn="ctr"/>
                      <a:r>
                        <a:rPr lang="en-US" sz="1000" u="none" strike="noStrike" dirty="0">
                          <a:effectLst/>
                        </a:rPr>
                        <a:t>User is logged in and directed to the home screen</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5614" marR="5614" marT="5614" marB="0" anchor="ctr"/>
                </a:tc>
                <a:extLst>
                  <a:ext uri="{0D108BD9-81ED-4DB2-BD59-A6C34878D82A}">
                    <a16:rowId xmlns:a16="http://schemas.microsoft.com/office/drawing/2014/main" val="2082182200"/>
                  </a:ext>
                </a:extLst>
              </a:tr>
              <a:tr h="305149">
                <a:tc>
                  <a:txBody>
                    <a:bodyPr/>
                    <a:lstStyle/>
                    <a:p>
                      <a:pPr algn="ctr" rtl="0" fontAlgn="ctr"/>
                      <a:r>
                        <a:rPr lang="en-US" sz="1000" u="none" strike="noStrike" dirty="0">
                          <a:effectLst/>
                          <a:highlight>
                            <a:srgbClr val="F9F2E8"/>
                          </a:highlight>
                        </a:rPr>
                        <a:t>02</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nchor="ctr"/>
                </a:tc>
                <a:tc>
                  <a:txBody>
                    <a:bodyPr/>
                    <a:lstStyle/>
                    <a:p>
                      <a:pPr algn="l" fontAlgn="t"/>
                      <a:r>
                        <a:rPr lang="en-US" sz="1000" u="none" strike="noStrike" dirty="0">
                          <a:effectLst/>
                          <a:highlight>
                            <a:srgbClr val="F9F2E8"/>
                          </a:highlight>
                        </a:rPr>
                        <a:t>Login</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Test for handling invalid login attempts</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User enters incorrect credentials</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Error message is displayed</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Invalid username and password</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Error message indicating invalid credentials</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5614" marR="5614" marT="5614" marB="0" anchor="ctr"/>
                </a:tc>
                <a:extLst>
                  <a:ext uri="{0D108BD9-81ED-4DB2-BD59-A6C34878D82A}">
                    <a16:rowId xmlns:a16="http://schemas.microsoft.com/office/drawing/2014/main" val="2376150941"/>
                  </a:ext>
                </a:extLst>
              </a:tr>
              <a:tr h="305149">
                <a:tc>
                  <a:txBody>
                    <a:bodyPr/>
                    <a:lstStyle/>
                    <a:p>
                      <a:pPr algn="ctr" rtl="0" fontAlgn="ctr"/>
                      <a:r>
                        <a:rPr lang="en-US" sz="1000" u="none" strike="noStrike" dirty="0">
                          <a:effectLst/>
                        </a:rPr>
                        <a:t>03</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l" fontAlgn="t"/>
                      <a:r>
                        <a:rPr lang="en-US" sz="1000" u="none" strike="noStrike" dirty="0">
                          <a:effectLst/>
                        </a:rPr>
                        <a:t>Home</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Ensure users are directed to the home screen after login</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User is logged in</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Home screen is displayed</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User logged in</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Home screen displayed</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5614" marR="5614" marT="5614" marB="0" anchor="ctr"/>
                </a:tc>
                <a:extLst>
                  <a:ext uri="{0D108BD9-81ED-4DB2-BD59-A6C34878D82A}">
                    <a16:rowId xmlns:a16="http://schemas.microsoft.com/office/drawing/2014/main" val="3881411071"/>
                  </a:ext>
                </a:extLst>
              </a:tr>
              <a:tr h="452073">
                <a:tc>
                  <a:txBody>
                    <a:bodyPr/>
                    <a:lstStyle/>
                    <a:p>
                      <a:pPr algn="ctr" rtl="0" fontAlgn="ctr"/>
                      <a:r>
                        <a:rPr lang="en-US" sz="1000" u="none" strike="noStrike" dirty="0">
                          <a:effectLst/>
                          <a:highlight>
                            <a:srgbClr val="F9F2E8"/>
                          </a:highlight>
                        </a:rPr>
                        <a:t>04</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nchor="ctr"/>
                </a:tc>
                <a:tc>
                  <a:txBody>
                    <a:bodyPr/>
                    <a:lstStyle/>
                    <a:p>
                      <a:pPr algn="l" fontAlgn="t"/>
                      <a:r>
                        <a:rPr lang="en-US" sz="1000" u="none" strike="noStrike" dirty="0">
                          <a:effectLst/>
                          <a:highlight>
                            <a:srgbClr val="F9F2E8"/>
                          </a:highlight>
                        </a:rPr>
                        <a:t>Images</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Check if users can view images associated with different components</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User is on the images screen</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Images are displayed</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Navigate to the images screen</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Images of components displayed</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5614" marR="5614" marT="5614" marB="0" anchor="ctr"/>
                </a:tc>
                <a:extLst>
                  <a:ext uri="{0D108BD9-81ED-4DB2-BD59-A6C34878D82A}">
                    <a16:rowId xmlns:a16="http://schemas.microsoft.com/office/drawing/2014/main" val="235628808"/>
                  </a:ext>
                </a:extLst>
              </a:tr>
              <a:tr h="412517">
                <a:tc>
                  <a:txBody>
                    <a:bodyPr/>
                    <a:lstStyle/>
                    <a:p>
                      <a:pPr algn="ctr" rtl="0" fontAlgn="ctr"/>
                      <a:r>
                        <a:rPr lang="en-US" sz="1000" u="none" strike="noStrike" dirty="0">
                          <a:effectLst/>
                        </a:rPr>
                        <a:t>05</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l" fontAlgn="t"/>
                      <a:r>
                        <a:rPr lang="en-US" sz="1000" u="none" strike="noStrike" dirty="0">
                          <a:effectLst/>
                        </a:rPr>
                        <a:t>Gear Registration</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Test the registration process for new gears or gearboxes</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User is on the registration screen</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Gear is successfully registered</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Unique serial number for a new gear</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Confirmation message for successful registration</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5614" marR="5614" marT="5614" marB="0" anchor="ctr"/>
                </a:tc>
                <a:extLst>
                  <a:ext uri="{0D108BD9-81ED-4DB2-BD59-A6C34878D82A}">
                    <a16:rowId xmlns:a16="http://schemas.microsoft.com/office/drawing/2014/main" val="536119921"/>
                  </a:ext>
                </a:extLst>
              </a:tr>
              <a:tr h="452073">
                <a:tc>
                  <a:txBody>
                    <a:bodyPr/>
                    <a:lstStyle/>
                    <a:p>
                      <a:pPr algn="ctr" rtl="0" fontAlgn="ctr"/>
                      <a:r>
                        <a:rPr lang="en-US" sz="1000" u="none" strike="noStrike" dirty="0">
                          <a:effectLst/>
                          <a:highlight>
                            <a:srgbClr val="F9F2E8"/>
                          </a:highlight>
                        </a:rPr>
                        <a:t>06</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nchor="ctr"/>
                </a:tc>
                <a:tc>
                  <a:txBody>
                    <a:bodyPr/>
                    <a:lstStyle/>
                    <a:p>
                      <a:pPr algn="l" fontAlgn="t"/>
                      <a:r>
                        <a:rPr lang="en-US" sz="1000" u="none" strike="noStrike" dirty="0">
                          <a:effectLst/>
                          <a:highlight>
                            <a:srgbClr val="F9F2E8"/>
                          </a:highlight>
                        </a:rPr>
                        <a:t>Gear Registration</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Verify system handles duplicate serial numbers during registration</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Serial number already exists in the database</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Error message is displayed</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Serial number already in use</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l" fontAlgn="t"/>
                      <a:r>
                        <a:rPr lang="en-US" sz="1000" u="none" strike="noStrike" dirty="0">
                          <a:effectLst/>
                          <a:highlight>
                            <a:srgbClr val="F9F2E8"/>
                          </a:highlight>
                        </a:rPr>
                        <a:t>Error message indicating duplicate serial number</a:t>
                      </a:r>
                      <a:endParaRPr lang="en-US" sz="1000" b="0" i="0" u="none" strike="noStrike" dirty="0">
                        <a:solidFill>
                          <a:srgbClr val="000000"/>
                        </a:solidFill>
                        <a:effectLst/>
                        <a:highlight>
                          <a:srgbClr val="F9F2E8"/>
                        </a:highlight>
                        <a:latin typeface="Garamond" panose="02020404030301010803" pitchFamily="18" charset="0"/>
                      </a:endParaRPr>
                    </a:p>
                  </a:txBody>
                  <a:tcPr marL="5614" marR="5614" marT="5614" marB="0"/>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5614" marR="5614" marT="5614" marB="0" anchor="ctr"/>
                </a:tc>
                <a:extLst>
                  <a:ext uri="{0D108BD9-81ED-4DB2-BD59-A6C34878D82A}">
                    <a16:rowId xmlns:a16="http://schemas.microsoft.com/office/drawing/2014/main" val="70808416"/>
                  </a:ext>
                </a:extLst>
              </a:tr>
              <a:tr h="412517">
                <a:tc>
                  <a:txBody>
                    <a:bodyPr/>
                    <a:lstStyle/>
                    <a:p>
                      <a:pPr algn="ctr" rtl="0" fontAlgn="ctr"/>
                      <a:r>
                        <a:rPr lang="en-US" sz="1000" u="none" strike="noStrike" dirty="0">
                          <a:effectLst/>
                        </a:rPr>
                        <a:t>07</a:t>
                      </a:r>
                      <a:endParaRPr lang="en-US" sz="1000" b="0" i="0" u="none" strike="noStrike" dirty="0">
                        <a:solidFill>
                          <a:srgbClr val="000000"/>
                        </a:solidFill>
                        <a:effectLst/>
                        <a:latin typeface="Garamond" panose="02020404030301010803" pitchFamily="18" charset="0"/>
                      </a:endParaRPr>
                    </a:p>
                  </a:txBody>
                  <a:tcPr marL="5614" marR="5614" marT="5614" marB="0" anchor="ctr"/>
                </a:tc>
                <a:tc>
                  <a:txBody>
                    <a:bodyPr/>
                    <a:lstStyle/>
                    <a:p>
                      <a:pPr algn="l" fontAlgn="t"/>
                      <a:r>
                        <a:rPr lang="en-US" sz="1000" u="none" strike="noStrike" dirty="0">
                          <a:effectLst/>
                        </a:rPr>
                        <a:t>Monitoring</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Test real-time data visualization on the monitoring screen</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User is on the monitoring screen</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Real-time data is displayed</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Navigate to the dashboard</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l" fontAlgn="t"/>
                      <a:r>
                        <a:rPr lang="en-US" sz="1000" u="none" strike="noStrike" dirty="0">
                          <a:effectLst/>
                        </a:rPr>
                        <a:t>Vibration and temperature graphs displayed</a:t>
                      </a:r>
                      <a:endParaRPr lang="en-US" sz="1000" b="0" i="0" u="none" strike="noStrike" dirty="0">
                        <a:solidFill>
                          <a:srgbClr val="000000"/>
                        </a:solidFill>
                        <a:effectLst/>
                        <a:latin typeface="Garamond" panose="02020404030301010803" pitchFamily="18" charset="0"/>
                      </a:endParaRPr>
                    </a:p>
                  </a:txBody>
                  <a:tcPr marL="5614" marR="5614" marT="5614" marB="0"/>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5614" marR="5614" marT="5614" marB="0" anchor="ctr"/>
                </a:tc>
                <a:extLst>
                  <a:ext uri="{0D108BD9-81ED-4DB2-BD59-A6C34878D82A}">
                    <a16:rowId xmlns:a16="http://schemas.microsoft.com/office/drawing/2014/main" val="120690979"/>
                  </a:ext>
                </a:extLst>
              </a:tr>
            </a:tbl>
          </a:graphicData>
        </a:graphic>
      </p:graphicFrame>
    </p:spTree>
    <p:extLst>
      <p:ext uri="{BB962C8B-B14F-4D97-AF65-F5344CB8AC3E}">
        <p14:creationId xmlns:p14="http://schemas.microsoft.com/office/powerpoint/2010/main" val="2814029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F5E9FC9-093B-87E2-E5B8-5C1EACFF3854}"/>
              </a:ext>
            </a:extLst>
          </p:cNvPr>
          <p:cNvGraphicFramePr>
            <a:graphicFrameLocks noGrp="1"/>
          </p:cNvGraphicFramePr>
          <p:nvPr>
            <p:extLst>
              <p:ext uri="{D42A27DB-BD31-4B8C-83A1-F6EECF244321}">
                <p14:modId xmlns:p14="http://schemas.microsoft.com/office/powerpoint/2010/main" val="2440396000"/>
              </p:ext>
            </p:extLst>
          </p:nvPr>
        </p:nvGraphicFramePr>
        <p:xfrm>
          <a:off x="1392044" y="2523371"/>
          <a:ext cx="9421128" cy="3531282"/>
        </p:xfrm>
        <a:graphic>
          <a:graphicData uri="http://schemas.openxmlformats.org/drawingml/2006/table">
            <a:tbl>
              <a:tblPr firstRow="1" bandRow="1">
                <a:tableStyleId>{E8B1032C-EA38-4F05-BA0D-38AFFFC7BED3}</a:tableStyleId>
              </a:tblPr>
              <a:tblGrid>
                <a:gridCol w="367439">
                  <a:extLst>
                    <a:ext uri="{9D8B030D-6E8A-4147-A177-3AD203B41FA5}">
                      <a16:colId xmlns:a16="http://schemas.microsoft.com/office/drawing/2014/main" val="3123446373"/>
                    </a:ext>
                  </a:extLst>
                </a:gridCol>
                <a:gridCol w="838574">
                  <a:extLst>
                    <a:ext uri="{9D8B030D-6E8A-4147-A177-3AD203B41FA5}">
                      <a16:colId xmlns:a16="http://schemas.microsoft.com/office/drawing/2014/main" val="261066076"/>
                    </a:ext>
                  </a:extLst>
                </a:gridCol>
                <a:gridCol w="2191657">
                  <a:extLst>
                    <a:ext uri="{9D8B030D-6E8A-4147-A177-3AD203B41FA5}">
                      <a16:colId xmlns:a16="http://schemas.microsoft.com/office/drawing/2014/main" val="3932592021"/>
                    </a:ext>
                  </a:extLst>
                </a:gridCol>
                <a:gridCol w="1219200">
                  <a:extLst>
                    <a:ext uri="{9D8B030D-6E8A-4147-A177-3AD203B41FA5}">
                      <a16:colId xmlns:a16="http://schemas.microsoft.com/office/drawing/2014/main" val="3109978258"/>
                    </a:ext>
                  </a:extLst>
                </a:gridCol>
                <a:gridCol w="1393372">
                  <a:extLst>
                    <a:ext uri="{9D8B030D-6E8A-4147-A177-3AD203B41FA5}">
                      <a16:colId xmlns:a16="http://schemas.microsoft.com/office/drawing/2014/main" val="731261448"/>
                    </a:ext>
                  </a:extLst>
                </a:gridCol>
                <a:gridCol w="1436914">
                  <a:extLst>
                    <a:ext uri="{9D8B030D-6E8A-4147-A177-3AD203B41FA5}">
                      <a16:colId xmlns:a16="http://schemas.microsoft.com/office/drawing/2014/main" val="1199641278"/>
                    </a:ext>
                  </a:extLst>
                </a:gridCol>
                <a:gridCol w="1306286">
                  <a:extLst>
                    <a:ext uri="{9D8B030D-6E8A-4147-A177-3AD203B41FA5}">
                      <a16:colId xmlns:a16="http://schemas.microsoft.com/office/drawing/2014/main" val="3801501913"/>
                    </a:ext>
                  </a:extLst>
                </a:gridCol>
                <a:gridCol w="667686">
                  <a:extLst>
                    <a:ext uri="{9D8B030D-6E8A-4147-A177-3AD203B41FA5}">
                      <a16:colId xmlns:a16="http://schemas.microsoft.com/office/drawing/2014/main" val="1373606860"/>
                    </a:ext>
                  </a:extLst>
                </a:gridCol>
              </a:tblGrid>
              <a:tr h="306915">
                <a:tc rowSpan="2">
                  <a:txBody>
                    <a:bodyPr/>
                    <a:lstStyle/>
                    <a:p>
                      <a:pPr algn="ctr" rtl="0" fontAlgn="ctr"/>
                      <a:r>
                        <a:rPr lang="en-US" sz="1000" u="none" strike="noStrike" dirty="0">
                          <a:effectLst/>
                        </a:rPr>
                        <a:t>Sr. No.</a:t>
                      </a:r>
                      <a:endParaRPr lang="en-US" sz="1000" b="1" i="0" u="none" strike="noStrike" dirty="0">
                        <a:solidFill>
                          <a:srgbClr val="000000"/>
                        </a:solidFill>
                        <a:effectLst/>
                        <a:latin typeface="Garamond" panose="02020404030301010803" pitchFamily="18" charset="0"/>
                      </a:endParaRPr>
                    </a:p>
                  </a:txBody>
                  <a:tcPr marL="3279" marR="3279" marT="3279" marB="0" anchor="ctr"/>
                </a:tc>
                <a:tc rowSpan="2">
                  <a:txBody>
                    <a:bodyPr/>
                    <a:lstStyle/>
                    <a:p>
                      <a:pPr algn="ctr" rtl="0" fontAlgn="ctr"/>
                      <a:r>
                        <a:rPr lang="en-US" sz="1000" u="none" strike="noStrike" dirty="0">
                          <a:effectLst/>
                        </a:rPr>
                        <a:t>Screen</a:t>
                      </a:r>
                      <a:endParaRPr lang="en-US" sz="1000" b="1" i="0" u="none" strike="noStrike" dirty="0">
                        <a:solidFill>
                          <a:srgbClr val="000000"/>
                        </a:solidFill>
                        <a:effectLst/>
                        <a:latin typeface="Garamond" panose="02020404030301010803" pitchFamily="18" charset="0"/>
                      </a:endParaRPr>
                    </a:p>
                  </a:txBody>
                  <a:tcPr marL="3279" marR="3279" marT="3279" marB="0" anchor="ctr"/>
                </a:tc>
                <a:tc rowSpan="2">
                  <a:txBody>
                    <a:bodyPr/>
                    <a:lstStyle/>
                    <a:p>
                      <a:pPr algn="ctr" rtl="0" fontAlgn="ctr"/>
                      <a:r>
                        <a:rPr lang="en-US" sz="1000" u="none" strike="noStrike" dirty="0">
                          <a:effectLst/>
                        </a:rPr>
                        <a:t>Description</a:t>
                      </a:r>
                      <a:endParaRPr lang="en-US" sz="1000" b="1" i="0" u="none" strike="noStrike" dirty="0">
                        <a:solidFill>
                          <a:srgbClr val="000000"/>
                        </a:solidFill>
                        <a:effectLst/>
                        <a:latin typeface="Garamond" panose="02020404030301010803" pitchFamily="18" charset="0"/>
                      </a:endParaRPr>
                    </a:p>
                  </a:txBody>
                  <a:tcPr marL="3279" marR="3279" marT="3279" marB="0" anchor="ctr"/>
                </a:tc>
                <a:tc gridSpan="2">
                  <a:txBody>
                    <a:bodyPr/>
                    <a:lstStyle/>
                    <a:p>
                      <a:pPr algn="ctr" rtl="0" fontAlgn="ctr"/>
                      <a:r>
                        <a:rPr lang="en-US" sz="1000" u="none" strike="noStrike" dirty="0">
                          <a:effectLst/>
                        </a:rPr>
                        <a:t>Condition</a:t>
                      </a:r>
                      <a:endParaRPr lang="en-US" sz="1000" b="1" i="0" u="none" strike="noStrike" dirty="0">
                        <a:solidFill>
                          <a:srgbClr val="000000"/>
                        </a:solidFill>
                        <a:effectLst/>
                        <a:latin typeface="Garamond" panose="02020404030301010803" pitchFamily="18" charset="0"/>
                      </a:endParaRPr>
                    </a:p>
                  </a:txBody>
                  <a:tcPr marL="3279" marR="3279" marT="3279" marB="0" anchor="ctr"/>
                </a:tc>
                <a:tc hMerge="1">
                  <a:txBody>
                    <a:bodyPr/>
                    <a:lstStyle/>
                    <a:p>
                      <a:endParaRPr lang="en-US"/>
                    </a:p>
                  </a:txBody>
                  <a:tcPr/>
                </a:tc>
                <a:tc rowSpan="2">
                  <a:txBody>
                    <a:bodyPr/>
                    <a:lstStyle/>
                    <a:p>
                      <a:pPr algn="ctr" rtl="0" fontAlgn="ctr"/>
                      <a:r>
                        <a:rPr lang="en-US" sz="1000" u="none" strike="noStrike" dirty="0">
                          <a:effectLst/>
                        </a:rPr>
                        <a:t>Input</a:t>
                      </a:r>
                      <a:endParaRPr lang="en-US" sz="1000" b="1" i="0" u="none" strike="noStrike" dirty="0">
                        <a:solidFill>
                          <a:srgbClr val="000000"/>
                        </a:solidFill>
                        <a:effectLst/>
                        <a:latin typeface="Garamond" panose="02020404030301010803" pitchFamily="18" charset="0"/>
                      </a:endParaRPr>
                    </a:p>
                  </a:txBody>
                  <a:tcPr marL="3279" marR="3279" marT="3279" marB="0" anchor="ctr"/>
                </a:tc>
                <a:tc rowSpan="2">
                  <a:txBody>
                    <a:bodyPr/>
                    <a:lstStyle/>
                    <a:p>
                      <a:pPr algn="ctr" rtl="0" fontAlgn="ctr"/>
                      <a:r>
                        <a:rPr lang="en-US" sz="1000" u="none" strike="noStrike" dirty="0">
                          <a:effectLst/>
                        </a:rPr>
                        <a:t>Output</a:t>
                      </a:r>
                      <a:endParaRPr lang="en-US" sz="1000" b="1" i="0" u="none" strike="noStrike" dirty="0">
                        <a:solidFill>
                          <a:srgbClr val="000000"/>
                        </a:solidFill>
                        <a:effectLst/>
                        <a:latin typeface="Garamond" panose="02020404030301010803" pitchFamily="18" charset="0"/>
                      </a:endParaRPr>
                    </a:p>
                  </a:txBody>
                  <a:tcPr marL="3279" marR="3279" marT="3279" marB="0" anchor="ctr"/>
                </a:tc>
                <a:tc rowSpan="2">
                  <a:txBody>
                    <a:bodyPr/>
                    <a:lstStyle/>
                    <a:p>
                      <a:pPr algn="ctr" rtl="0" fontAlgn="ctr"/>
                      <a:r>
                        <a:rPr lang="en-US" sz="1000" u="none" strike="noStrike" dirty="0">
                          <a:effectLst/>
                        </a:rPr>
                        <a:t>Result</a:t>
                      </a:r>
                      <a:endParaRPr lang="en-US" sz="1000" b="1" i="0" u="none" strike="noStrike" dirty="0">
                        <a:solidFill>
                          <a:srgbClr val="00000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1099486956"/>
                  </a:ext>
                </a:extLst>
              </a:tr>
              <a:tr h="36285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000" u="none" strike="noStrike" dirty="0">
                          <a:effectLst/>
                          <a:highlight>
                            <a:srgbClr val="F9F2E8"/>
                          </a:highlight>
                        </a:rPr>
                        <a:t>Pre</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ctr" rtl="0" fontAlgn="ctr"/>
                      <a:r>
                        <a:rPr lang="en-US" sz="1000" u="none" strike="noStrike" dirty="0">
                          <a:effectLst/>
                          <a:highlight>
                            <a:srgbClr val="F9F2E8"/>
                          </a:highlight>
                        </a:rPr>
                        <a:t>Post</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07451598"/>
                  </a:ext>
                </a:extLst>
              </a:tr>
              <a:tr h="543755">
                <a:tc>
                  <a:txBody>
                    <a:bodyPr/>
                    <a:lstStyle/>
                    <a:p>
                      <a:pPr algn="ctr" rtl="0" fontAlgn="ctr"/>
                      <a:r>
                        <a:rPr lang="en-US" sz="1000" u="none" strike="noStrike" dirty="0">
                          <a:effectLst/>
                          <a:highlight>
                            <a:srgbClr val="F9F2E8"/>
                          </a:highlight>
                        </a:rPr>
                        <a:t>08</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Notifications</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Check if users receive alerts based on gear condition</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Gear requires service</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User/Field officer is notified</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Gear condition triggers service requirement</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Visual indicator highlighting service need</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3370685348"/>
                  </a:ext>
                </a:extLst>
              </a:tr>
              <a:tr h="543755">
                <a:tc>
                  <a:txBody>
                    <a:bodyPr/>
                    <a:lstStyle/>
                    <a:p>
                      <a:pPr algn="ctr" rtl="0" fontAlgn="ctr"/>
                      <a:r>
                        <a:rPr lang="en-US" sz="1000" u="none" strike="noStrike" dirty="0">
                          <a:effectLst/>
                        </a:rPr>
                        <a:t>09</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Notifications</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Verify users receive reminders for upcoming service and maintenance requirements</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Scheduled service or maintenance is approaching</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User/Field Officer is reminded</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Time for scheduled service or maintenance</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Notification for upcoming service/maintenance</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873431105"/>
                  </a:ext>
                </a:extLst>
              </a:tr>
              <a:tr h="496175">
                <a:tc>
                  <a:txBody>
                    <a:bodyPr/>
                    <a:lstStyle/>
                    <a:p>
                      <a:pPr algn="ctr" rtl="0" fontAlgn="ctr"/>
                      <a:r>
                        <a:rPr lang="en-US" sz="1000" u="none" strike="noStrike" dirty="0">
                          <a:effectLst/>
                          <a:highlight>
                            <a:srgbClr val="F9F2E8"/>
                          </a:highlight>
                        </a:rPr>
                        <a:t>10</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Logout</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Test if users can securely log out of the application</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User is logged in</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User is logged out and directed to the login screen</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Click on logout button</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User is logged out</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691491620"/>
                  </a:ext>
                </a:extLst>
              </a:tr>
              <a:tr h="367035">
                <a:tc>
                  <a:txBody>
                    <a:bodyPr/>
                    <a:lstStyle/>
                    <a:p>
                      <a:pPr algn="ctr" rtl="0" fontAlgn="ctr"/>
                      <a:r>
                        <a:rPr lang="en-US" sz="1000" u="none" strike="noStrike" dirty="0">
                          <a:effectLst/>
                        </a:rPr>
                        <a:t>11</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Gear Registration</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Check system response to invalid inputs during registration</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Invalid data entered during registration</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Error message is displayed</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Invalid serial number format</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Error message indicating invalid input</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2351230432"/>
                  </a:ext>
                </a:extLst>
              </a:tr>
              <a:tr h="367035">
                <a:tc>
                  <a:txBody>
                    <a:bodyPr/>
                    <a:lstStyle/>
                    <a:p>
                      <a:pPr algn="ctr" rtl="0" fontAlgn="ctr"/>
                      <a:r>
                        <a:rPr lang="en-US" sz="1000" u="none" strike="noStrike" dirty="0">
                          <a:effectLst/>
                          <a:highlight>
                            <a:srgbClr val="F9F2E8"/>
                          </a:highlight>
                        </a:rPr>
                        <a:t>12</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Monitoring</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Ensure dashboard data refreshes properly</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Data on dashboard is outdated</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Data is refreshed</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Trigger data refresh</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Updated real-time data displayed</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105684048"/>
                  </a:ext>
                </a:extLst>
              </a:tr>
              <a:tr h="543755">
                <a:tc>
                  <a:txBody>
                    <a:bodyPr/>
                    <a:lstStyle/>
                    <a:p>
                      <a:pPr algn="ctr" rtl="0" fontAlgn="ctr"/>
                      <a:r>
                        <a:rPr lang="en-US" sz="1000" u="none" strike="noStrike" dirty="0">
                          <a:effectLst/>
                        </a:rPr>
                        <a:t>13</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Monitoring</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Test if user can navigate from the home screen to the monitoring screen</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User is on the home screen</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User is on the monitoring screen</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Tap on monitoring button on the home screen</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Monitoring screen displayed</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ctr" fontAlgn="ctr"/>
                      <a:r>
                        <a:rPr lang="en-US" sz="1000" u="none" strike="noStrike" dirty="0">
                          <a:solidFill>
                            <a:srgbClr val="00B050"/>
                          </a:solidFill>
                          <a:effectLst/>
                        </a:rPr>
                        <a:t>Pass</a:t>
                      </a:r>
                      <a:endParaRPr lang="en-US" sz="1000" b="0" i="0" u="none" strike="noStrike" dirty="0">
                        <a:solidFill>
                          <a:srgbClr val="00B05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2606874038"/>
                  </a:ext>
                </a:extLst>
              </a:tr>
            </a:tbl>
          </a:graphicData>
        </a:graphic>
      </p:graphicFrame>
    </p:spTree>
    <p:extLst>
      <p:ext uri="{BB962C8B-B14F-4D97-AF65-F5344CB8AC3E}">
        <p14:creationId xmlns:p14="http://schemas.microsoft.com/office/powerpoint/2010/main" val="138593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EDC22B4-49F7-DB16-882B-CE29345A881B}"/>
              </a:ext>
            </a:extLst>
          </p:cNvPr>
          <p:cNvGraphicFramePr>
            <a:graphicFrameLocks noGrp="1"/>
          </p:cNvGraphicFramePr>
          <p:nvPr>
            <p:extLst>
              <p:ext uri="{D42A27DB-BD31-4B8C-83A1-F6EECF244321}">
                <p14:modId xmlns:p14="http://schemas.microsoft.com/office/powerpoint/2010/main" val="2396895886"/>
              </p:ext>
            </p:extLst>
          </p:nvPr>
        </p:nvGraphicFramePr>
        <p:xfrm>
          <a:off x="1392044" y="2523371"/>
          <a:ext cx="9421128" cy="2253457"/>
        </p:xfrm>
        <a:graphic>
          <a:graphicData uri="http://schemas.openxmlformats.org/drawingml/2006/table">
            <a:tbl>
              <a:tblPr firstRow="1" bandRow="1">
                <a:tableStyleId>{E8B1032C-EA38-4F05-BA0D-38AFFFC7BED3}</a:tableStyleId>
              </a:tblPr>
              <a:tblGrid>
                <a:gridCol w="367439">
                  <a:extLst>
                    <a:ext uri="{9D8B030D-6E8A-4147-A177-3AD203B41FA5}">
                      <a16:colId xmlns:a16="http://schemas.microsoft.com/office/drawing/2014/main" val="3123446373"/>
                    </a:ext>
                  </a:extLst>
                </a:gridCol>
                <a:gridCol w="838574">
                  <a:extLst>
                    <a:ext uri="{9D8B030D-6E8A-4147-A177-3AD203B41FA5}">
                      <a16:colId xmlns:a16="http://schemas.microsoft.com/office/drawing/2014/main" val="261066076"/>
                    </a:ext>
                  </a:extLst>
                </a:gridCol>
                <a:gridCol w="2191657">
                  <a:extLst>
                    <a:ext uri="{9D8B030D-6E8A-4147-A177-3AD203B41FA5}">
                      <a16:colId xmlns:a16="http://schemas.microsoft.com/office/drawing/2014/main" val="3932592021"/>
                    </a:ext>
                  </a:extLst>
                </a:gridCol>
                <a:gridCol w="1219200">
                  <a:extLst>
                    <a:ext uri="{9D8B030D-6E8A-4147-A177-3AD203B41FA5}">
                      <a16:colId xmlns:a16="http://schemas.microsoft.com/office/drawing/2014/main" val="3109978258"/>
                    </a:ext>
                  </a:extLst>
                </a:gridCol>
                <a:gridCol w="1393372">
                  <a:extLst>
                    <a:ext uri="{9D8B030D-6E8A-4147-A177-3AD203B41FA5}">
                      <a16:colId xmlns:a16="http://schemas.microsoft.com/office/drawing/2014/main" val="731261448"/>
                    </a:ext>
                  </a:extLst>
                </a:gridCol>
                <a:gridCol w="1436914">
                  <a:extLst>
                    <a:ext uri="{9D8B030D-6E8A-4147-A177-3AD203B41FA5}">
                      <a16:colId xmlns:a16="http://schemas.microsoft.com/office/drawing/2014/main" val="1199641278"/>
                    </a:ext>
                  </a:extLst>
                </a:gridCol>
                <a:gridCol w="1306286">
                  <a:extLst>
                    <a:ext uri="{9D8B030D-6E8A-4147-A177-3AD203B41FA5}">
                      <a16:colId xmlns:a16="http://schemas.microsoft.com/office/drawing/2014/main" val="3801501913"/>
                    </a:ext>
                  </a:extLst>
                </a:gridCol>
                <a:gridCol w="667686">
                  <a:extLst>
                    <a:ext uri="{9D8B030D-6E8A-4147-A177-3AD203B41FA5}">
                      <a16:colId xmlns:a16="http://schemas.microsoft.com/office/drawing/2014/main" val="1373606860"/>
                    </a:ext>
                  </a:extLst>
                </a:gridCol>
              </a:tblGrid>
              <a:tr h="306915">
                <a:tc rowSpan="2">
                  <a:txBody>
                    <a:bodyPr/>
                    <a:lstStyle/>
                    <a:p>
                      <a:pPr algn="ctr" rtl="0" fontAlgn="ctr"/>
                      <a:r>
                        <a:rPr lang="en-US" sz="1000" u="none" strike="noStrike" dirty="0">
                          <a:effectLst/>
                        </a:rPr>
                        <a:t>Sr. No.</a:t>
                      </a:r>
                      <a:endParaRPr lang="en-US" sz="1000" b="1" i="0" u="none" strike="noStrike" dirty="0">
                        <a:solidFill>
                          <a:srgbClr val="000000"/>
                        </a:solidFill>
                        <a:effectLst/>
                        <a:latin typeface="Garamond" panose="02020404030301010803" pitchFamily="18" charset="0"/>
                      </a:endParaRPr>
                    </a:p>
                  </a:txBody>
                  <a:tcPr marL="3279" marR="3279" marT="3279" marB="0" anchor="ctr"/>
                </a:tc>
                <a:tc rowSpan="2">
                  <a:txBody>
                    <a:bodyPr/>
                    <a:lstStyle/>
                    <a:p>
                      <a:pPr algn="ctr" rtl="0" fontAlgn="ctr"/>
                      <a:r>
                        <a:rPr lang="en-US" sz="1000" u="none" strike="noStrike" dirty="0">
                          <a:effectLst/>
                        </a:rPr>
                        <a:t>Screen</a:t>
                      </a:r>
                      <a:endParaRPr lang="en-US" sz="1000" b="1" i="0" u="none" strike="noStrike" dirty="0">
                        <a:solidFill>
                          <a:srgbClr val="000000"/>
                        </a:solidFill>
                        <a:effectLst/>
                        <a:latin typeface="Garamond" panose="02020404030301010803" pitchFamily="18" charset="0"/>
                      </a:endParaRPr>
                    </a:p>
                  </a:txBody>
                  <a:tcPr marL="3279" marR="3279" marT="3279" marB="0" anchor="ctr"/>
                </a:tc>
                <a:tc rowSpan="2">
                  <a:txBody>
                    <a:bodyPr/>
                    <a:lstStyle/>
                    <a:p>
                      <a:pPr algn="ctr" rtl="0" fontAlgn="ctr"/>
                      <a:r>
                        <a:rPr lang="en-US" sz="1000" u="none" strike="noStrike" dirty="0">
                          <a:effectLst/>
                        </a:rPr>
                        <a:t>Description</a:t>
                      </a:r>
                      <a:endParaRPr lang="en-US" sz="1000" b="1" i="0" u="none" strike="noStrike" dirty="0">
                        <a:solidFill>
                          <a:srgbClr val="000000"/>
                        </a:solidFill>
                        <a:effectLst/>
                        <a:latin typeface="Garamond" panose="02020404030301010803" pitchFamily="18" charset="0"/>
                      </a:endParaRPr>
                    </a:p>
                  </a:txBody>
                  <a:tcPr marL="3279" marR="3279" marT="3279" marB="0" anchor="ctr"/>
                </a:tc>
                <a:tc gridSpan="2">
                  <a:txBody>
                    <a:bodyPr/>
                    <a:lstStyle/>
                    <a:p>
                      <a:pPr algn="ctr" rtl="0" fontAlgn="ctr"/>
                      <a:r>
                        <a:rPr lang="en-US" sz="1000" u="none" strike="noStrike" dirty="0">
                          <a:effectLst/>
                        </a:rPr>
                        <a:t>Condition</a:t>
                      </a:r>
                      <a:endParaRPr lang="en-US" sz="1000" b="1" i="0" u="none" strike="noStrike" dirty="0">
                        <a:solidFill>
                          <a:srgbClr val="000000"/>
                        </a:solidFill>
                        <a:effectLst/>
                        <a:latin typeface="Garamond" panose="02020404030301010803" pitchFamily="18" charset="0"/>
                      </a:endParaRPr>
                    </a:p>
                  </a:txBody>
                  <a:tcPr marL="3279" marR="3279" marT="3279" marB="0" anchor="ctr"/>
                </a:tc>
                <a:tc hMerge="1">
                  <a:txBody>
                    <a:bodyPr/>
                    <a:lstStyle/>
                    <a:p>
                      <a:endParaRPr lang="en-US"/>
                    </a:p>
                  </a:txBody>
                  <a:tcPr/>
                </a:tc>
                <a:tc rowSpan="2">
                  <a:txBody>
                    <a:bodyPr/>
                    <a:lstStyle/>
                    <a:p>
                      <a:pPr algn="ctr" rtl="0" fontAlgn="ctr"/>
                      <a:r>
                        <a:rPr lang="en-US" sz="1000" u="none" strike="noStrike" dirty="0">
                          <a:effectLst/>
                        </a:rPr>
                        <a:t>Input</a:t>
                      </a:r>
                      <a:endParaRPr lang="en-US" sz="1000" b="1" i="0" u="none" strike="noStrike" dirty="0">
                        <a:solidFill>
                          <a:srgbClr val="000000"/>
                        </a:solidFill>
                        <a:effectLst/>
                        <a:latin typeface="Garamond" panose="02020404030301010803" pitchFamily="18" charset="0"/>
                      </a:endParaRPr>
                    </a:p>
                  </a:txBody>
                  <a:tcPr marL="3279" marR="3279" marT="3279" marB="0" anchor="ctr"/>
                </a:tc>
                <a:tc rowSpan="2">
                  <a:txBody>
                    <a:bodyPr/>
                    <a:lstStyle/>
                    <a:p>
                      <a:pPr algn="ctr" rtl="0" fontAlgn="ctr"/>
                      <a:r>
                        <a:rPr lang="en-US" sz="1000" u="none" strike="noStrike" dirty="0">
                          <a:effectLst/>
                        </a:rPr>
                        <a:t>Output</a:t>
                      </a:r>
                      <a:endParaRPr lang="en-US" sz="1000" b="1" i="0" u="none" strike="noStrike" dirty="0">
                        <a:solidFill>
                          <a:srgbClr val="000000"/>
                        </a:solidFill>
                        <a:effectLst/>
                        <a:latin typeface="Garamond" panose="02020404030301010803" pitchFamily="18" charset="0"/>
                      </a:endParaRPr>
                    </a:p>
                  </a:txBody>
                  <a:tcPr marL="3279" marR="3279" marT="3279" marB="0" anchor="ctr"/>
                </a:tc>
                <a:tc rowSpan="2">
                  <a:txBody>
                    <a:bodyPr/>
                    <a:lstStyle/>
                    <a:p>
                      <a:pPr algn="ctr" rtl="0" fontAlgn="ctr"/>
                      <a:r>
                        <a:rPr lang="en-US" sz="1000" u="none" strike="noStrike" dirty="0">
                          <a:effectLst/>
                        </a:rPr>
                        <a:t>Result</a:t>
                      </a:r>
                      <a:endParaRPr lang="en-US" sz="1000" b="1" i="0" u="none" strike="noStrike" dirty="0">
                        <a:solidFill>
                          <a:srgbClr val="00000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1099486956"/>
                  </a:ext>
                </a:extLst>
              </a:tr>
              <a:tr h="36285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rtl="0" fontAlgn="ctr"/>
                      <a:r>
                        <a:rPr lang="en-US" sz="1000" u="none" strike="noStrike" dirty="0">
                          <a:effectLst/>
                          <a:highlight>
                            <a:srgbClr val="F9F2E8"/>
                          </a:highlight>
                        </a:rPr>
                        <a:t>Pre</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ctr" rtl="0" fontAlgn="ctr"/>
                      <a:r>
                        <a:rPr lang="en-US" sz="1000" u="none" strike="noStrike" dirty="0">
                          <a:effectLst/>
                          <a:highlight>
                            <a:srgbClr val="F9F2E8"/>
                          </a:highlight>
                        </a:rPr>
                        <a:t>Post</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07451598"/>
                  </a:ext>
                </a:extLst>
              </a:tr>
              <a:tr h="543755">
                <a:tc>
                  <a:txBody>
                    <a:bodyPr/>
                    <a:lstStyle/>
                    <a:p>
                      <a:pPr algn="ctr" rtl="0" fontAlgn="ctr"/>
                      <a:r>
                        <a:rPr lang="en-US" sz="1000" b="0" i="0" u="none" strike="noStrike" dirty="0">
                          <a:solidFill>
                            <a:srgbClr val="000000"/>
                          </a:solidFill>
                          <a:effectLst/>
                          <a:highlight>
                            <a:srgbClr val="F9F2E8"/>
                          </a:highlight>
                          <a:latin typeface="Garamond" panose="02020404030301010803" pitchFamily="18" charset="0"/>
                        </a:rPr>
                        <a:t>14</a:t>
                      </a:r>
                    </a:p>
                  </a:txBody>
                  <a:tcPr marL="3279" marR="3279" marT="3279" marB="0" anchor="ctr"/>
                </a:tc>
                <a:tc>
                  <a:txBody>
                    <a:bodyPr/>
                    <a:lstStyle/>
                    <a:p>
                      <a:pPr algn="l" fontAlgn="t"/>
                      <a:r>
                        <a:rPr lang="en-US" sz="1000" b="0" i="0" u="none" strike="noStrike" dirty="0">
                          <a:solidFill>
                            <a:srgbClr val="000000"/>
                          </a:solidFill>
                          <a:effectLst/>
                          <a:highlight>
                            <a:srgbClr val="F9F2E8"/>
                          </a:highlight>
                          <a:latin typeface="Garamond" panose="02020404030301010803" pitchFamily="18" charset="0"/>
                        </a:rPr>
                        <a:t>Login</a:t>
                      </a:r>
                    </a:p>
                  </a:txBody>
                  <a:tcPr marL="3279" marR="3279" marT="3279" marB="0" anchor="ctr"/>
                </a:tc>
                <a:tc>
                  <a:txBody>
                    <a:bodyPr/>
                    <a:lstStyle/>
                    <a:p>
                      <a:pPr algn="l" fontAlgn="t"/>
                      <a:r>
                        <a:rPr lang="en-US" sz="1000" u="none" strike="noStrike" dirty="0">
                          <a:effectLst/>
                        </a:rPr>
                        <a:t>Test for failed login with space in email id</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b="0" i="0" u="none" strike="noStrike" dirty="0">
                          <a:solidFill>
                            <a:srgbClr val="000000"/>
                          </a:solidFill>
                          <a:effectLst/>
                          <a:latin typeface="Garamond" panose="02020404030301010803" pitchFamily="18" charset="0"/>
                        </a:rPr>
                        <a:t>Getting error message</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rPr>
                        <a:t>User is not able to log in</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rPr>
                        <a:t>Account credentials with spaces before and after</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rPr>
                        <a:t>Error message indicating account is blocked</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ctr" fontAlgn="ctr"/>
                      <a:r>
                        <a:rPr lang="en-US" sz="1000" u="none" strike="noStrike" dirty="0">
                          <a:solidFill>
                            <a:srgbClr val="FF0000"/>
                          </a:solidFill>
                          <a:effectLst/>
                        </a:rPr>
                        <a:t>Fail</a:t>
                      </a:r>
                      <a:endParaRPr lang="en-US" sz="1000" b="0" i="0" u="none" strike="noStrike" dirty="0">
                        <a:solidFill>
                          <a:srgbClr val="FF000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3370685348"/>
                  </a:ext>
                </a:extLst>
              </a:tr>
              <a:tr h="543755">
                <a:tc>
                  <a:txBody>
                    <a:bodyPr/>
                    <a:lstStyle/>
                    <a:p>
                      <a:pPr algn="ctr" rtl="0" fontAlgn="ctr"/>
                      <a:r>
                        <a:rPr lang="en-US" sz="1000" b="0" i="0" u="none" strike="noStrike" dirty="0">
                          <a:solidFill>
                            <a:srgbClr val="000000"/>
                          </a:solidFill>
                          <a:effectLst/>
                          <a:latin typeface="Garamond" panose="02020404030301010803" pitchFamily="18" charset="0"/>
                        </a:rPr>
                        <a:t>15</a:t>
                      </a:r>
                    </a:p>
                  </a:txBody>
                  <a:tcPr marL="3279" marR="3279" marT="3279" marB="0" anchor="ctr"/>
                </a:tc>
                <a:tc>
                  <a:txBody>
                    <a:bodyPr/>
                    <a:lstStyle/>
                    <a:p>
                      <a:pPr algn="l" fontAlgn="t"/>
                      <a:r>
                        <a:rPr lang="en-US" sz="1000" b="0" i="0" u="none" strike="noStrike" dirty="0">
                          <a:solidFill>
                            <a:srgbClr val="000000"/>
                          </a:solidFill>
                          <a:effectLst/>
                          <a:latin typeface="Garamond" panose="02020404030301010803" pitchFamily="18" charset="0"/>
                        </a:rPr>
                        <a:t>Gear Registration</a:t>
                      </a:r>
                    </a:p>
                  </a:txBody>
                  <a:tcPr marL="3279" marR="3279" marT="3279" marB="0" anchor="ctr"/>
                </a:tc>
                <a:tc>
                  <a:txBody>
                    <a:bodyPr/>
                    <a:lstStyle/>
                    <a:p>
                      <a:pPr algn="l" fontAlgn="t"/>
                      <a:r>
                        <a:rPr lang="en-US" sz="1000" u="none" strike="noStrike" dirty="0">
                          <a:effectLst/>
                        </a:rPr>
                        <a:t>Verify failed registration due to network issue</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Network is unavailable during registration</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Registration fails</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Valid serial number for registration</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l" fontAlgn="t"/>
                      <a:r>
                        <a:rPr lang="en-US" sz="1000" u="none" strike="noStrike" dirty="0">
                          <a:effectLst/>
                        </a:rPr>
                        <a:t>Error message indicating registration failed due to network issue</a:t>
                      </a:r>
                      <a:endParaRPr lang="en-US" sz="1000" b="0" i="0" u="none" strike="noStrike" dirty="0">
                        <a:solidFill>
                          <a:srgbClr val="000000"/>
                        </a:solidFill>
                        <a:effectLst/>
                        <a:latin typeface="Garamond" panose="02020404030301010803" pitchFamily="18" charset="0"/>
                      </a:endParaRPr>
                    </a:p>
                  </a:txBody>
                  <a:tcPr marL="3279" marR="3279" marT="3279" marB="0" anchor="ctr"/>
                </a:tc>
                <a:tc>
                  <a:txBody>
                    <a:bodyPr/>
                    <a:lstStyle/>
                    <a:p>
                      <a:pPr algn="ctr" fontAlgn="ctr"/>
                      <a:r>
                        <a:rPr lang="en-US" sz="1000" u="none" strike="noStrike" dirty="0">
                          <a:solidFill>
                            <a:srgbClr val="FF0000"/>
                          </a:solidFill>
                          <a:effectLst/>
                        </a:rPr>
                        <a:t>Fail</a:t>
                      </a:r>
                      <a:endParaRPr lang="en-US" sz="1000" b="0" i="0" u="none" strike="noStrike" dirty="0">
                        <a:solidFill>
                          <a:srgbClr val="FF000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873431105"/>
                  </a:ext>
                </a:extLst>
              </a:tr>
              <a:tr h="496175">
                <a:tc>
                  <a:txBody>
                    <a:bodyPr/>
                    <a:lstStyle/>
                    <a:p>
                      <a:pPr algn="ctr" rtl="0" fontAlgn="ctr"/>
                      <a:r>
                        <a:rPr lang="en-US" sz="1000" u="none" strike="noStrike" dirty="0">
                          <a:effectLst/>
                          <a:highlight>
                            <a:srgbClr val="F9F2E8"/>
                          </a:highlight>
                        </a:rPr>
                        <a:t>16</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highlight>
                            <a:srgbClr val="F9F2E8"/>
                          </a:highlight>
                        </a:rPr>
                        <a:t>Monitoring</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rPr>
                        <a:t>Check if dashboard fails to load outdated data</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rPr>
                        <a:t>Outdated data is present on the dashboard</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rPr>
                        <a:t>Error message is displayed</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rPr>
                        <a:t>Attempt to load outdated data</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l" fontAlgn="t"/>
                      <a:r>
                        <a:rPr lang="en-US" sz="1000" u="none" strike="noStrike" dirty="0">
                          <a:effectLst/>
                        </a:rPr>
                        <a:t>Error message indicating data load failure</a:t>
                      </a:r>
                      <a:endParaRPr lang="en-US" sz="1000" b="0" i="0" u="none" strike="noStrike" dirty="0">
                        <a:solidFill>
                          <a:srgbClr val="000000"/>
                        </a:solidFill>
                        <a:effectLst/>
                        <a:highlight>
                          <a:srgbClr val="F9F2E8"/>
                        </a:highlight>
                        <a:latin typeface="Garamond" panose="02020404030301010803" pitchFamily="18" charset="0"/>
                      </a:endParaRPr>
                    </a:p>
                  </a:txBody>
                  <a:tcPr marL="3279" marR="3279" marT="3279" marB="0" anchor="ctr"/>
                </a:tc>
                <a:tc>
                  <a:txBody>
                    <a:bodyPr/>
                    <a:lstStyle/>
                    <a:p>
                      <a:pPr algn="ctr" fontAlgn="ctr"/>
                      <a:r>
                        <a:rPr lang="en-US" sz="1000" u="none" strike="noStrike" dirty="0">
                          <a:solidFill>
                            <a:srgbClr val="FF0000"/>
                          </a:solidFill>
                          <a:effectLst/>
                        </a:rPr>
                        <a:t>Fail</a:t>
                      </a:r>
                      <a:endParaRPr lang="en-US" sz="1000" b="0" i="0" u="none" strike="noStrike" dirty="0">
                        <a:solidFill>
                          <a:srgbClr val="FF0000"/>
                        </a:solidFill>
                        <a:effectLst/>
                        <a:latin typeface="Garamond" panose="02020404030301010803" pitchFamily="18" charset="0"/>
                      </a:endParaRPr>
                    </a:p>
                  </a:txBody>
                  <a:tcPr marL="3279" marR="3279" marT="3279" marB="0" anchor="ctr"/>
                </a:tc>
                <a:extLst>
                  <a:ext uri="{0D108BD9-81ED-4DB2-BD59-A6C34878D82A}">
                    <a16:rowId xmlns:a16="http://schemas.microsoft.com/office/drawing/2014/main" val="691491620"/>
                  </a:ext>
                </a:extLst>
              </a:tr>
            </a:tbl>
          </a:graphicData>
        </a:graphic>
      </p:graphicFrame>
    </p:spTree>
    <p:extLst>
      <p:ext uri="{BB962C8B-B14F-4D97-AF65-F5344CB8AC3E}">
        <p14:creationId xmlns:p14="http://schemas.microsoft.com/office/powerpoint/2010/main" val="667401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4A5E0-58E8-A829-BD59-2D4C73F63636}"/>
              </a:ext>
            </a:extLst>
          </p:cNvPr>
          <p:cNvSpPr>
            <a:spLocks noGrp="1"/>
          </p:cNvSpPr>
          <p:nvPr>
            <p:ph type="title"/>
          </p:nvPr>
        </p:nvSpPr>
        <p:spPr/>
        <p:txBody>
          <a:bodyPr/>
          <a:lstStyle/>
          <a:p>
            <a:r>
              <a:rPr lang="en-US" dirty="0"/>
              <a:t>Future Enhancement</a:t>
            </a:r>
          </a:p>
        </p:txBody>
      </p:sp>
      <p:sp>
        <p:nvSpPr>
          <p:cNvPr id="3" name="Content Placeholder 2">
            <a:extLst>
              <a:ext uri="{FF2B5EF4-FFF2-40B4-BE49-F238E27FC236}">
                <a16:creationId xmlns:a16="http://schemas.microsoft.com/office/drawing/2014/main" id="{C3DC63AC-D21A-6AA7-413E-337066E43D95}"/>
              </a:ext>
            </a:extLst>
          </p:cNvPr>
          <p:cNvSpPr>
            <a:spLocks noGrp="1"/>
          </p:cNvSpPr>
          <p:nvPr>
            <p:ph idx="1"/>
          </p:nvPr>
        </p:nvSpPr>
        <p:spPr/>
        <p:txBody>
          <a:bodyPr/>
          <a:lstStyle/>
          <a:p>
            <a:pPr marR="0" algn="just">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While the app has met its initial objectives, there are opportunities for further enhancements. Future updates could include additional features such as predictive maintenance analytics, enhanced integration with other enterprise systems, and expanded IoT capabilities. </a:t>
            </a:r>
          </a:p>
          <a:p>
            <a:pPr marL="0" marR="0" indent="0" algn="just">
              <a:spcBef>
                <a:spcPts val="0"/>
              </a:spcBef>
              <a:spcAft>
                <a:spcPts val="0"/>
              </a:spcAft>
              <a:buNone/>
            </a:pPr>
            <a:endParaRPr lang="en-US" sz="1800" dirty="0">
              <a:effectLst/>
              <a:latin typeface="Times New Roman" panose="02020603050405020304" pitchFamily="18" charset="0"/>
              <a:ea typeface="Times New Roman" panose="02020603050405020304" pitchFamily="18" charset="0"/>
            </a:endParaRPr>
          </a:p>
          <a:p>
            <a:pPr marR="0" algn="just">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Continuous feedback from users will be crucial in identifying and prioritizing these enhancements to ensure the app evolves to meet changing needs and technological advancements.</a:t>
            </a:r>
          </a:p>
          <a:p>
            <a:pPr marL="0" marR="0" indent="0" algn="just">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 </a:t>
            </a:r>
          </a:p>
          <a:p>
            <a:pPr algn="just">
              <a:spcBef>
                <a:spcPts val="0"/>
              </a:spcBef>
              <a:spcAft>
                <a:spcPts val="0"/>
              </a:spcAft>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Additionally, the field officer module should be given priority in future enhancements. This module requires further development, particularly for the pages related to pending services, in-progress services, and completed services. Enhancing these aspects will improve the efficiency and effectiveness of field operations, leading to better service delivery and user satisfaction.</a:t>
            </a:r>
          </a:p>
          <a:p>
            <a:endParaRPr lang="en-US" dirty="0"/>
          </a:p>
        </p:txBody>
      </p:sp>
    </p:spTree>
    <p:extLst>
      <p:ext uri="{BB962C8B-B14F-4D97-AF65-F5344CB8AC3E}">
        <p14:creationId xmlns:p14="http://schemas.microsoft.com/office/powerpoint/2010/main" val="3008404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F9308-6055-603E-38D9-883A7C40EBF5}"/>
              </a:ext>
            </a:extLst>
          </p:cNvPr>
          <p:cNvSpPr>
            <a:spLocks noGrp="1"/>
          </p:cNvSpPr>
          <p:nvPr>
            <p:ph type="title"/>
          </p:nvPr>
        </p:nvSpPr>
        <p:spPr/>
        <p:txBody>
          <a:bodyPr/>
          <a:lstStyle/>
          <a:p>
            <a:r>
              <a:rPr lang="en" sz="4400" dirty="0">
                <a:solidFill>
                  <a:schemeClr val="tx1"/>
                </a:solidFill>
              </a:rPr>
              <a:t>Contents</a:t>
            </a:r>
            <a:endParaRPr lang="en-US" dirty="0">
              <a:solidFill>
                <a:schemeClr val="tx1"/>
              </a:solidFill>
            </a:endParaRPr>
          </a:p>
        </p:txBody>
      </p:sp>
      <p:sp>
        <p:nvSpPr>
          <p:cNvPr id="3" name="Content Placeholder 2">
            <a:extLst>
              <a:ext uri="{FF2B5EF4-FFF2-40B4-BE49-F238E27FC236}">
                <a16:creationId xmlns:a16="http://schemas.microsoft.com/office/drawing/2014/main" id="{AB3BD7E8-DC77-5F00-B06F-6C30119891F2}"/>
              </a:ext>
            </a:extLst>
          </p:cNvPr>
          <p:cNvSpPr>
            <a:spLocks noGrp="1"/>
          </p:cNvSpPr>
          <p:nvPr>
            <p:ph idx="1"/>
          </p:nvPr>
        </p:nvSpPr>
        <p:spPr>
          <a:xfrm>
            <a:off x="1295401" y="2556932"/>
            <a:ext cx="4800599" cy="3318936"/>
          </a:xfrm>
        </p:spPr>
        <p:txBody>
          <a:bodyPr>
            <a:normAutofit/>
          </a:bodyPr>
          <a:lstStyle/>
          <a:p>
            <a:pPr marL="457200" lvl="0" indent="-330200" algn="l" rtl="0">
              <a:lnSpc>
                <a:spcPct val="150000"/>
              </a:lnSpc>
              <a:spcBef>
                <a:spcPts val="0"/>
              </a:spcBef>
              <a:spcAft>
                <a:spcPts val="0"/>
              </a:spcAft>
              <a:buSzPts val="1600"/>
              <a:buAutoNum type="arabicPeriod"/>
            </a:pPr>
            <a:r>
              <a:rPr lang="en-US" dirty="0">
                <a:solidFill>
                  <a:schemeClr val="tx1"/>
                </a:solidFill>
              </a:rPr>
              <a:t>About Company</a:t>
            </a:r>
          </a:p>
          <a:p>
            <a:pPr marL="457200" lvl="0" indent="-330200" algn="l" rtl="0">
              <a:lnSpc>
                <a:spcPct val="150000"/>
              </a:lnSpc>
              <a:spcBef>
                <a:spcPts val="0"/>
              </a:spcBef>
              <a:spcAft>
                <a:spcPts val="0"/>
              </a:spcAft>
              <a:buSzPts val="1600"/>
              <a:buAutoNum type="arabicPeriod"/>
            </a:pPr>
            <a:r>
              <a:rPr lang="en-US" dirty="0">
                <a:solidFill>
                  <a:schemeClr val="tx1"/>
                </a:solidFill>
              </a:rPr>
              <a:t>Objectives</a:t>
            </a:r>
          </a:p>
          <a:p>
            <a:pPr marL="457200" lvl="0" indent="-330200" algn="l" rtl="0">
              <a:lnSpc>
                <a:spcPct val="150000"/>
              </a:lnSpc>
              <a:spcBef>
                <a:spcPts val="0"/>
              </a:spcBef>
              <a:spcAft>
                <a:spcPts val="0"/>
              </a:spcAft>
              <a:buSzPts val="1600"/>
              <a:buAutoNum type="arabicPeriod"/>
            </a:pPr>
            <a:r>
              <a:rPr lang="en-US" dirty="0">
                <a:solidFill>
                  <a:schemeClr val="tx1"/>
                </a:solidFill>
              </a:rPr>
              <a:t>Scope</a:t>
            </a:r>
          </a:p>
          <a:p>
            <a:pPr marL="457200" lvl="0" indent="-330200" algn="l" rtl="0">
              <a:lnSpc>
                <a:spcPct val="150000"/>
              </a:lnSpc>
              <a:spcBef>
                <a:spcPts val="0"/>
              </a:spcBef>
              <a:spcAft>
                <a:spcPts val="0"/>
              </a:spcAft>
              <a:buSzPts val="1600"/>
              <a:buAutoNum type="arabicPeriod"/>
            </a:pPr>
            <a:r>
              <a:rPr lang="en-US" dirty="0">
                <a:solidFill>
                  <a:schemeClr val="tx1"/>
                </a:solidFill>
              </a:rPr>
              <a:t>Tools &amp; Technologies Used</a:t>
            </a:r>
          </a:p>
          <a:p>
            <a:pPr marL="457200" indent="-330200">
              <a:lnSpc>
                <a:spcPct val="150000"/>
              </a:lnSpc>
              <a:spcBef>
                <a:spcPts val="0"/>
              </a:spcBef>
              <a:spcAft>
                <a:spcPts val="0"/>
              </a:spcAft>
              <a:buSzPts val="1600"/>
              <a:buFont typeface="Arial"/>
              <a:buAutoNum type="arabicPeriod"/>
            </a:pPr>
            <a:r>
              <a:rPr lang="en-US" dirty="0">
                <a:solidFill>
                  <a:schemeClr val="tx1"/>
                </a:solidFill>
              </a:rPr>
              <a:t>Diagrams</a:t>
            </a:r>
          </a:p>
        </p:txBody>
      </p:sp>
      <p:sp>
        <p:nvSpPr>
          <p:cNvPr id="4" name="Content Placeholder 2">
            <a:extLst>
              <a:ext uri="{FF2B5EF4-FFF2-40B4-BE49-F238E27FC236}">
                <a16:creationId xmlns:a16="http://schemas.microsoft.com/office/drawing/2014/main" id="{0219C65F-D49B-3A9C-9AF7-6311063E452C}"/>
              </a:ext>
            </a:extLst>
          </p:cNvPr>
          <p:cNvSpPr txBox="1">
            <a:spLocks/>
          </p:cNvSpPr>
          <p:nvPr/>
        </p:nvSpPr>
        <p:spPr>
          <a:xfrm>
            <a:off x="6096000" y="2556932"/>
            <a:ext cx="4800599" cy="331893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457200" indent="-330200">
              <a:lnSpc>
                <a:spcPct val="150000"/>
              </a:lnSpc>
              <a:spcBef>
                <a:spcPts val="0"/>
              </a:spcBef>
              <a:spcAft>
                <a:spcPts val="0"/>
              </a:spcAft>
              <a:buSzPts val="1600"/>
              <a:buFont typeface="Arial"/>
              <a:buAutoNum type="arabicPeriod" startAt="6"/>
            </a:pPr>
            <a:r>
              <a:rPr lang="en-US" dirty="0">
                <a:solidFill>
                  <a:schemeClr val="tx1"/>
                </a:solidFill>
              </a:rPr>
              <a:t>System Design</a:t>
            </a:r>
          </a:p>
          <a:p>
            <a:pPr marL="457200" indent="-330200">
              <a:lnSpc>
                <a:spcPct val="150000"/>
              </a:lnSpc>
              <a:spcBef>
                <a:spcPts val="0"/>
              </a:spcBef>
              <a:spcAft>
                <a:spcPts val="0"/>
              </a:spcAft>
              <a:buSzPts val="1600"/>
              <a:buFont typeface="Arial"/>
              <a:buAutoNum type="arabicPeriod" startAt="6"/>
            </a:pPr>
            <a:r>
              <a:rPr lang="en-US" dirty="0">
                <a:solidFill>
                  <a:schemeClr val="tx1"/>
                </a:solidFill>
              </a:rPr>
              <a:t>Screenshots</a:t>
            </a:r>
          </a:p>
          <a:p>
            <a:pPr marL="457200" indent="-330200">
              <a:lnSpc>
                <a:spcPct val="150000"/>
              </a:lnSpc>
              <a:spcBef>
                <a:spcPts val="0"/>
              </a:spcBef>
              <a:spcAft>
                <a:spcPts val="0"/>
              </a:spcAft>
              <a:buSzPts val="1600"/>
              <a:buFont typeface="Arial"/>
              <a:buAutoNum type="arabicPeriod" startAt="6"/>
            </a:pPr>
            <a:r>
              <a:rPr lang="en-US" dirty="0">
                <a:solidFill>
                  <a:schemeClr val="tx1"/>
                </a:solidFill>
              </a:rPr>
              <a:t>Testing</a:t>
            </a:r>
          </a:p>
          <a:p>
            <a:pPr marL="457200" indent="-330200">
              <a:lnSpc>
                <a:spcPct val="150000"/>
              </a:lnSpc>
              <a:spcBef>
                <a:spcPts val="0"/>
              </a:spcBef>
              <a:spcAft>
                <a:spcPts val="0"/>
              </a:spcAft>
              <a:buSzPts val="1600"/>
              <a:buFont typeface="Arial"/>
              <a:buAutoNum type="arabicPeriod" startAt="6"/>
            </a:pPr>
            <a:r>
              <a:rPr lang="en-US" dirty="0">
                <a:solidFill>
                  <a:schemeClr val="tx1"/>
                </a:solidFill>
              </a:rPr>
              <a:t>Future Enhancement</a:t>
            </a:r>
          </a:p>
          <a:p>
            <a:pPr marL="457200" indent="-330200">
              <a:lnSpc>
                <a:spcPct val="150000"/>
              </a:lnSpc>
              <a:spcBef>
                <a:spcPts val="0"/>
              </a:spcBef>
              <a:spcAft>
                <a:spcPts val="0"/>
              </a:spcAft>
              <a:buSzPts val="1600"/>
              <a:buFont typeface="Arial"/>
              <a:buAutoNum type="arabicPeriod" startAt="6"/>
            </a:pPr>
            <a:r>
              <a:rPr lang="en-US" dirty="0">
                <a:solidFill>
                  <a:schemeClr val="tx1"/>
                </a:solidFill>
              </a:rPr>
              <a:t>References</a:t>
            </a:r>
          </a:p>
        </p:txBody>
      </p:sp>
    </p:spTree>
    <p:extLst>
      <p:ext uri="{BB962C8B-B14F-4D97-AF65-F5344CB8AC3E}">
        <p14:creationId xmlns:p14="http://schemas.microsoft.com/office/powerpoint/2010/main" val="25792754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6A85-DCAD-58D3-ED89-FA05C944EE0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343CB9D-3BE0-E88B-D0A1-C60F994D7F1E}"/>
              </a:ext>
            </a:extLst>
          </p:cNvPr>
          <p:cNvSpPr>
            <a:spLocks noGrp="1"/>
          </p:cNvSpPr>
          <p:nvPr>
            <p:ph idx="1"/>
          </p:nvPr>
        </p:nvSpPr>
        <p:spPr/>
        <p:txBody>
          <a:bodyPr>
            <a:normAutofit fontScale="62500" lnSpcReduction="20000"/>
          </a:bodyPr>
          <a:lstStyle/>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flutter_local_notifications</a:t>
            </a:r>
            <a:r>
              <a:rPr lang="en-US" sz="1900" dirty="0">
                <a:effectLst/>
                <a:latin typeface="Times New Roman" panose="02020603050405020304" pitchFamily="18" charset="0"/>
                <a:ea typeface="Times New Roman" panose="02020603050405020304" pitchFamily="18" charset="0"/>
              </a:rPr>
              <a:t>: "Flutter Local Notifications", Version 17.0.1</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fl_chart</a:t>
            </a:r>
            <a:r>
              <a:rPr lang="en-US" sz="1900" dirty="0">
                <a:effectLst/>
                <a:latin typeface="Times New Roman" panose="02020603050405020304" pitchFamily="18" charset="0"/>
                <a:ea typeface="Times New Roman" panose="02020603050405020304" pitchFamily="18" charset="0"/>
              </a:rPr>
              <a:t>: "FL Chart: A Flutter Charting Library", Version 0.35.0</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image_picker</a:t>
            </a:r>
            <a:r>
              <a:rPr lang="en-US" sz="1900" dirty="0">
                <a:effectLst/>
                <a:latin typeface="Times New Roman" panose="02020603050405020304" pitchFamily="18" charset="0"/>
                <a:ea typeface="Times New Roman" panose="02020603050405020304" pitchFamily="18" charset="0"/>
              </a:rPr>
              <a:t>: "Image Picker: A Flutter Plugin for Picking Images", Version 1.1.1</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flutter_dropdown</a:t>
            </a:r>
            <a:r>
              <a:rPr lang="en-US" sz="1900" dirty="0">
                <a:effectLst/>
                <a:latin typeface="Times New Roman" panose="02020603050405020304" pitchFamily="18" charset="0"/>
                <a:ea typeface="Times New Roman" panose="02020603050405020304" pitchFamily="18" charset="0"/>
              </a:rPr>
              <a:t>: "Flutter Dropdown", Version 1.0.0</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cupertino_icons</a:t>
            </a:r>
            <a:r>
              <a:rPr lang="en-US" sz="1900" dirty="0">
                <a:effectLst/>
                <a:latin typeface="Times New Roman" panose="02020603050405020304" pitchFamily="18" charset="0"/>
                <a:ea typeface="Times New Roman" panose="02020603050405020304" pitchFamily="18" charset="0"/>
              </a:rPr>
              <a:t>: "Cupertino Icons", Version 1.0.8</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firebase_core</a:t>
            </a:r>
            <a:r>
              <a:rPr lang="en-US" sz="1900" dirty="0">
                <a:effectLst/>
                <a:latin typeface="Times New Roman" panose="02020603050405020304" pitchFamily="18" charset="0"/>
                <a:ea typeface="Times New Roman" panose="02020603050405020304" pitchFamily="18" charset="0"/>
              </a:rPr>
              <a:t>: "Firebase Core for Flutter", Version 2.31.0</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cloud_firestore</a:t>
            </a:r>
            <a:r>
              <a:rPr lang="en-US" sz="1900" dirty="0">
                <a:effectLst/>
                <a:latin typeface="Times New Roman" panose="02020603050405020304" pitchFamily="18" charset="0"/>
                <a:ea typeface="Times New Roman" panose="02020603050405020304" pitchFamily="18" charset="0"/>
              </a:rPr>
              <a:t>: "Cloud </a:t>
            </a:r>
            <a:r>
              <a:rPr lang="en-US" sz="1900" dirty="0" err="1">
                <a:effectLst/>
                <a:latin typeface="Times New Roman" panose="02020603050405020304" pitchFamily="18" charset="0"/>
                <a:ea typeface="Times New Roman" panose="02020603050405020304" pitchFamily="18" charset="0"/>
              </a:rPr>
              <a:t>Firestore</a:t>
            </a:r>
            <a:r>
              <a:rPr lang="en-US" sz="1900" dirty="0">
                <a:effectLst/>
                <a:latin typeface="Times New Roman" panose="02020603050405020304" pitchFamily="18" charset="0"/>
                <a:ea typeface="Times New Roman" panose="02020603050405020304" pitchFamily="18" charset="0"/>
              </a:rPr>
              <a:t> for Flutter", Version 4.17.3</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firebase_storage</a:t>
            </a:r>
            <a:r>
              <a:rPr lang="en-US" sz="1900" dirty="0">
                <a:effectLst/>
                <a:latin typeface="Times New Roman" panose="02020603050405020304" pitchFamily="18" charset="0"/>
                <a:ea typeface="Times New Roman" panose="02020603050405020304" pitchFamily="18" charset="0"/>
              </a:rPr>
              <a:t>: "Firebase Storage for Flutter", Version 11.7.5</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firebase_database</a:t>
            </a:r>
            <a:r>
              <a:rPr lang="en-US" sz="1900" dirty="0">
                <a:effectLst/>
                <a:latin typeface="Times New Roman" panose="02020603050405020304" pitchFamily="18" charset="0"/>
                <a:ea typeface="Times New Roman" panose="02020603050405020304" pitchFamily="18" charset="0"/>
              </a:rPr>
              <a:t>: "Firebase Database for Flutter", Version 10.5.5</a:t>
            </a:r>
          </a:p>
          <a:p>
            <a:pPr marL="342900" marR="0" lvl="0" indent="-342900" algn="just">
              <a:lnSpc>
                <a:spcPct val="150000"/>
              </a:lnSpc>
              <a:spcBef>
                <a:spcPts val="0"/>
              </a:spcBef>
              <a:spcAft>
                <a:spcPts val="0"/>
              </a:spcAft>
              <a:buFont typeface="+mj-lt"/>
              <a:buAutoNum type="arabicPeriod"/>
              <a:tabLst>
                <a:tab pos="228600" algn="l"/>
              </a:tabLst>
            </a:pPr>
            <a:r>
              <a:rPr lang="en-US" sz="1900" dirty="0">
                <a:effectLst/>
                <a:latin typeface="Times New Roman" panose="02020603050405020304" pitchFamily="18" charset="0"/>
                <a:ea typeface="Times New Roman" panose="02020603050405020304" pitchFamily="18" charset="0"/>
              </a:rPr>
              <a:t>http: "HTTP: A Composable, Future-Based Library for Making Requests", Version 1.2.1</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intl</a:t>
            </a:r>
            <a:r>
              <a:rPr lang="en-US" sz="1900" dirty="0">
                <a:effectLst/>
                <a:latin typeface="Times New Roman" panose="02020603050405020304" pitchFamily="18" charset="0"/>
                <a:ea typeface="Times New Roman" panose="02020603050405020304" pitchFamily="18" charset="0"/>
              </a:rPr>
              <a:t>: "Intl: Internationalization and Localization Support", Version 0.19.0</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rxdart</a:t>
            </a:r>
            <a:r>
              <a:rPr lang="en-US" sz="1900" dirty="0">
                <a:effectLst/>
                <a:latin typeface="Times New Roman" panose="02020603050405020304" pitchFamily="18" charset="0"/>
                <a:ea typeface="Times New Roman" panose="02020603050405020304" pitchFamily="18" charset="0"/>
              </a:rPr>
              <a:t>: "</a:t>
            </a:r>
            <a:r>
              <a:rPr lang="en-US" sz="1900" dirty="0" err="1">
                <a:effectLst/>
                <a:latin typeface="Times New Roman" panose="02020603050405020304" pitchFamily="18" charset="0"/>
                <a:ea typeface="Times New Roman" panose="02020603050405020304" pitchFamily="18" charset="0"/>
              </a:rPr>
              <a:t>RxDart</a:t>
            </a:r>
            <a:r>
              <a:rPr lang="en-US" sz="1900" dirty="0">
                <a:effectLst/>
                <a:latin typeface="Times New Roman" panose="02020603050405020304" pitchFamily="18" charset="0"/>
                <a:ea typeface="Times New Roman" panose="02020603050405020304" pitchFamily="18" charset="0"/>
              </a:rPr>
              <a:t>: Reactive Extensions for Dart", Version 0.27.7</a:t>
            </a:r>
          </a:p>
          <a:p>
            <a:pPr marL="342900" marR="0" lvl="0" indent="-342900" algn="just">
              <a:lnSpc>
                <a:spcPct val="150000"/>
              </a:lnSpc>
              <a:spcBef>
                <a:spcPts val="0"/>
              </a:spcBef>
              <a:spcAft>
                <a:spcPts val="0"/>
              </a:spcAft>
              <a:buFont typeface="+mj-lt"/>
              <a:buAutoNum type="arabicPeriod"/>
              <a:tabLst>
                <a:tab pos="228600" algn="l"/>
              </a:tabLst>
            </a:pPr>
            <a:r>
              <a:rPr lang="en-US" sz="1900" dirty="0" err="1">
                <a:effectLst/>
                <a:latin typeface="Times New Roman" panose="02020603050405020304" pitchFamily="18" charset="0"/>
                <a:ea typeface="Times New Roman" panose="02020603050405020304" pitchFamily="18" charset="0"/>
              </a:rPr>
              <a:t>timezone</a:t>
            </a:r>
            <a:r>
              <a:rPr lang="en-US" sz="1900" dirty="0">
                <a:effectLst/>
                <a:latin typeface="Times New Roman" panose="02020603050405020304" pitchFamily="18" charset="0"/>
                <a:ea typeface="Times New Roman" panose="02020603050405020304" pitchFamily="18" charset="0"/>
              </a:rPr>
              <a:t>: "</a:t>
            </a:r>
            <a:r>
              <a:rPr lang="en-US" sz="1900" dirty="0" err="1">
                <a:effectLst/>
                <a:latin typeface="Times New Roman" panose="02020603050405020304" pitchFamily="18" charset="0"/>
                <a:ea typeface="Times New Roman" panose="02020603050405020304" pitchFamily="18" charset="0"/>
              </a:rPr>
              <a:t>Timezone</a:t>
            </a:r>
            <a:r>
              <a:rPr lang="en-US" sz="1900" dirty="0">
                <a:effectLst/>
                <a:latin typeface="Times New Roman" panose="02020603050405020304" pitchFamily="18" charset="0"/>
                <a:ea typeface="Times New Roman" panose="02020603050405020304" pitchFamily="18" charset="0"/>
              </a:rPr>
              <a:t>: A Flutter Package for </a:t>
            </a:r>
            <a:r>
              <a:rPr lang="en-US" sz="1900" dirty="0" err="1">
                <a:effectLst/>
                <a:latin typeface="Times New Roman" panose="02020603050405020304" pitchFamily="18" charset="0"/>
                <a:ea typeface="Times New Roman" panose="02020603050405020304" pitchFamily="18" charset="0"/>
              </a:rPr>
              <a:t>Timezone</a:t>
            </a:r>
            <a:r>
              <a:rPr lang="en-US" sz="1900" dirty="0">
                <a:effectLst/>
                <a:latin typeface="Times New Roman" panose="02020603050405020304" pitchFamily="18" charset="0"/>
                <a:ea typeface="Times New Roman" panose="02020603050405020304" pitchFamily="18" charset="0"/>
              </a:rPr>
              <a:t> Management", Version 0.9.2</a:t>
            </a:r>
          </a:p>
          <a:p>
            <a:endParaRPr lang="en-US" dirty="0"/>
          </a:p>
        </p:txBody>
      </p:sp>
    </p:spTree>
    <p:extLst>
      <p:ext uri="{BB962C8B-B14F-4D97-AF65-F5344CB8AC3E}">
        <p14:creationId xmlns:p14="http://schemas.microsoft.com/office/powerpoint/2010/main" val="7355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0AA9B-2C36-84B5-EC8A-D6BF0B031B5C}"/>
              </a:ext>
            </a:extLst>
          </p:cNvPr>
          <p:cNvSpPr>
            <a:spLocks noGrp="1"/>
          </p:cNvSpPr>
          <p:nvPr>
            <p:ph type="title"/>
          </p:nvPr>
        </p:nvSpPr>
        <p:spPr>
          <a:xfrm>
            <a:off x="1295402" y="2777066"/>
            <a:ext cx="9601196" cy="1303867"/>
          </a:xfrm>
          <a:solidFill>
            <a:schemeClr val="accent6">
              <a:lumMod val="60000"/>
              <a:lumOff val="40000"/>
            </a:schemeClr>
          </a:solidFill>
        </p:spPr>
        <p:txBody>
          <a:bodyPr/>
          <a:lstStyle/>
          <a:p>
            <a:r>
              <a:rPr lang="en-US" dirty="0">
                <a:solidFill>
                  <a:schemeClr val="tx1"/>
                </a:solidFill>
              </a:rPr>
              <a:t>Thank You!</a:t>
            </a:r>
          </a:p>
        </p:txBody>
      </p:sp>
    </p:spTree>
    <p:extLst>
      <p:ext uri="{BB962C8B-B14F-4D97-AF65-F5344CB8AC3E}">
        <p14:creationId xmlns:p14="http://schemas.microsoft.com/office/powerpoint/2010/main" val="359964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2B7E-A92D-0790-E6C2-4FBF40E25194}"/>
              </a:ext>
            </a:extLst>
          </p:cNvPr>
          <p:cNvSpPr>
            <a:spLocks noGrp="1"/>
          </p:cNvSpPr>
          <p:nvPr>
            <p:ph type="title"/>
          </p:nvPr>
        </p:nvSpPr>
        <p:spPr/>
        <p:txBody>
          <a:bodyPr/>
          <a:lstStyle/>
          <a:p>
            <a:r>
              <a:rPr lang="en-US" dirty="0"/>
              <a:t>About Company</a:t>
            </a:r>
          </a:p>
        </p:txBody>
      </p:sp>
      <p:sp>
        <p:nvSpPr>
          <p:cNvPr id="3" name="Content Placeholder 2">
            <a:extLst>
              <a:ext uri="{FF2B5EF4-FFF2-40B4-BE49-F238E27FC236}">
                <a16:creationId xmlns:a16="http://schemas.microsoft.com/office/drawing/2014/main" id="{33C10930-F454-5157-1332-38D4861792C3}"/>
              </a:ext>
            </a:extLst>
          </p:cNvPr>
          <p:cNvSpPr>
            <a:spLocks noGrp="1"/>
          </p:cNvSpPr>
          <p:nvPr>
            <p:ph idx="1"/>
          </p:nvPr>
        </p:nvSpPr>
        <p:spPr/>
        <p:txBody>
          <a:bodyPr/>
          <a:lstStyle/>
          <a:p>
            <a:pPr marL="0" indent="0">
              <a:buNone/>
            </a:pPr>
            <a:r>
              <a:rPr lang="en-IN" sz="1800" dirty="0">
                <a:effectLst/>
                <a:latin typeface="Arial" panose="020B0604020202020204" pitchFamily="34" charset="0"/>
                <a:ea typeface="Calibri" panose="020F0502020204030204" pitchFamily="34" charset="0"/>
                <a:cs typeface="Arial" panose="020B0604020202020204" pitchFamily="34" charset="0"/>
              </a:rPr>
              <a:t>Tech Elecon Pvt. Ltd is the IT division of the Elecon group of companies and has more than 25 years of experience in the fields of hardware, software, and networking solutions. Situated in the heart of Vitthal Udyognagar Industrial Estate and in the proximity of the educational town of Vallabh Vidyanagar. Tech Elecon is all set to reach new heights in the field of IT solutions.</a:t>
            </a:r>
          </a:p>
          <a:p>
            <a:pPr marL="0" indent="0">
              <a:buNone/>
            </a:pPr>
            <a:r>
              <a:rPr lang="en-IN" sz="1800" dirty="0">
                <a:latin typeface="Arial" panose="020B0604020202020204" pitchFamily="34" charset="0"/>
                <a:ea typeface="Calibri" panose="020F0502020204030204" pitchFamily="34" charset="0"/>
                <a:cs typeface="Arial" panose="020B0604020202020204" pitchFamily="34"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a:t>
            </a:r>
            <a:r>
              <a:rPr lang="en-IN" sz="1800" dirty="0">
                <a:effectLst/>
                <a:latin typeface="Arial" panose="020B0604020202020204" pitchFamily="34" charset="0"/>
                <a:ea typeface="Calibri" panose="020F0502020204030204" pitchFamily="34" charset="0"/>
                <a:cs typeface="Arial" panose="020B0604020202020204" pitchFamily="34" charset="0"/>
              </a:rPr>
              <a:t>ech Elecon has extensive experience in providing IT services and has successfully adapted to technological advancements, making it the leading IT infrastructure management service provider in the region. Our cutting-edge delivery model covers all stages of the solution lifecycle, including planning, deploying, managing, maintaining, auditing, upgrading, and improving.</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8D0BDE38-E377-C42D-BC67-98BBD77B7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7290" y="909413"/>
            <a:ext cx="2099308" cy="540008"/>
          </a:xfrm>
          <a:prstGeom prst="rect">
            <a:avLst/>
          </a:prstGeom>
        </p:spPr>
      </p:pic>
    </p:spTree>
    <p:extLst>
      <p:ext uri="{BB962C8B-B14F-4D97-AF65-F5344CB8AC3E}">
        <p14:creationId xmlns:p14="http://schemas.microsoft.com/office/powerpoint/2010/main" val="45594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041B-1513-0DC5-8136-4ED047A0646A}"/>
              </a:ext>
            </a:extLst>
          </p:cNvPr>
          <p:cNvSpPr>
            <a:spLocks noGrp="1"/>
          </p:cNvSpPr>
          <p:nvPr>
            <p:ph type="title"/>
          </p:nvPr>
        </p:nvSpPr>
        <p:spPr/>
        <p:txBody>
          <a:bodyPr/>
          <a:lstStyle/>
          <a:p>
            <a:r>
              <a:rPr lang="en" sz="4400" dirty="0">
                <a:solidFill>
                  <a:schemeClr val="tx1"/>
                </a:solidFill>
              </a:rPr>
              <a:t>Objectives</a:t>
            </a:r>
            <a:endParaRPr lang="en-US" dirty="0">
              <a:solidFill>
                <a:schemeClr val="tx1"/>
              </a:solidFill>
            </a:endParaRPr>
          </a:p>
        </p:txBody>
      </p:sp>
      <p:sp>
        <p:nvSpPr>
          <p:cNvPr id="3" name="Content Placeholder 2">
            <a:extLst>
              <a:ext uri="{FF2B5EF4-FFF2-40B4-BE49-F238E27FC236}">
                <a16:creationId xmlns:a16="http://schemas.microsoft.com/office/drawing/2014/main" id="{1866AFA7-F317-DB28-F62D-A19B35CCFA7E}"/>
              </a:ext>
            </a:extLst>
          </p:cNvPr>
          <p:cNvSpPr>
            <a:spLocks noGrp="1"/>
          </p:cNvSpPr>
          <p:nvPr>
            <p:ph idx="1"/>
          </p:nvPr>
        </p:nvSpPr>
        <p:spPr/>
        <p:txBody>
          <a:bodyPr>
            <a:normAutofit/>
          </a:bodyPr>
          <a:lstStyle/>
          <a:p>
            <a:pPr>
              <a:lnSpc>
                <a:spcPct val="150000"/>
              </a:lnSpc>
              <a:spcBef>
                <a:spcPts val="0"/>
              </a:spcBef>
              <a:spcAft>
                <a:spcPts val="0"/>
              </a:spcAft>
              <a:buClr>
                <a:srgbClr val="000000"/>
              </a:buClr>
              <a:buSzPts val="1400"/>
              <a:buFont typeface="Wingdings" panose="05000000000000000000" pitchFamily="2" charset="2"/>
              <a:buChar char="q"/>
            </a:pPr>
            <a:r>
              <a:rPr lang="en-US" sz="1800" b="0" i="0" u="none" strike="noStrike" cap="none" dirty="0">
                <a:solidFill>
                  <a:schemeClr val="tx1"/>
                </a:solidFill>
                <a:latin typeface="Arial"/>
                <a:ea typeface="Arial"/>
                <a:cs typeface="Arial"/>
                <a:sym typeface="Arial"/>
              </a:rPr>
              <a:t>Create a user-friendly application to optimize gear and gear box management workflows, </a:t>
            </a:r>
          </a:p>
          <a:p>
            <a:pPr>
              <a:lnSpc>
                <a:spcPct val="150000"/>
              </a:lnSpc>
              <a:spcBef>
                <a:spcPts val="0"/>
              </a:spcBef>
              <a:spcAft>
                <a:spcPts val="0"/>
              </a:spcAft>
              <a:buClr>
                <a:srgbClr val="000000"/>
              </a:buClr>
              <a:buSzPts val="1400"/>
              <a:buFont typeface="Wingdings" panose="05000000000000000000" pitchFamily="2" charset="2"/>
              <a:buChar char="q"/>
            </a:pPr>
            <a:r>
              <a:rPr lang="en-US" sz="1800" b="0" i="0" u="none" strike="noStrike" cap="none" dirty="0">
                <a:solidFill>
                  <a:schemeClr val="tx1"/>
                </a:solidFill>
                <a:latin typeface="Arial"/>
                <a:ea typeface="Arial"/>
                <a:cs typeface="Arial"/>
                <a:sym typeface="Arial"/>
              </a:rPr>
              <a:t>facilitating secure login, </a:t>
            </a:r>
          </a:p>
          <a:p>
            <a:pPr>
              <a:lnSpc>
                <a:spcPct val="150000"/>
              </a:lnSpc>
              <a:spcBef>
                <a:spcPts val="0"/>
              </a:spcBef>
              <a:spcAft>
                <a:spcPts val="0"/>
              </a:spcAft>
              <a:buClr>
                <a:srgbClr val="000000"/>
              </a:buClr>
              <a:buSzPts val="1400"/>
              <a:buFont typeface="Wingdings" panose="05000000000000000000" pitchFamily="2" charset="2"/>
              <a:buChar char="q"/>
            </a:pPr>
            <a:r>
              <a:rPr lang="en-US" sz="1800" b="0" i="0" u="none" strike="noStrike" cap="none" dirty="0">
                <a:solidFill>
                  <a:schemeClr val="tx1"/>
                </a:solidFill>
                <a:latin typeface="Arial"/>
                <a:ea typeface="Arial"/>
                <a:cs typeface="Arial"/>
                <a:sym typeface="Arial"/>
              </a:rPr>
              <a:t>register new components(Gear’s), </a:t>
            </a:r>
          </a:p>
          <a:p>
            <a:pPr>
              <a:lnSpc>
                <a:spcPct val="150000"/>
              </a:lnSpc>
              <a:spcBef>
                <a:spcPts val="0"/>
              </a:spcBef>
              <a:spcAft>
                <a:spcPts val="0"/>
              </a:spcAft>
              <a:buClr>
                <a:srgbClr val="000000"/>
              </a:buClr>
              <a:buSzPts val="1400"/>
              <a:buFont typeface="Wingdings" panose="05000000000000000000" pitchFamily="2" charset="2"/>
              <a:buChar char="q"/>
            </a:pPr>
            <a:r>
              <a:rPr lang="en-US" sz="1800" b="0" i="0" u="none" strike="noStrike" cap="none" dirty="0">
                <a:solidFill>
                  <a:schemeClr val="tx1"/>
                </a:solidFill>
                <a:latin typeface="Arial"/>
                <a:ea typeface="Arial"/>
                <a:cs typeface="Arial"/>
                <a:sym typeface="Arial"/>
              </a:rPr>
              <a:t>monitoring condition through real-time data visualization, and </a:t>
            </a:r>
          </a:p>
          <a:p>
            <a:pPr>
              <a:lnSpc>
                <a:spcPct val="150000"/>
              </a:lnSpc>
              <a:spcBef>
                <a:spcPts val="0"/>
              </a:spcBef>
              <a:spcAft>
                <a:spcPts val="0"/>
              </a:spcAft>
              <a:buClr>
                <a:srgbClr val="000000"/>
              </a:buClr>
              <a:buSzPts val="1400"/>
              <a:buFont typeface="Wingdings" panose="05000000000000000000" pitchFamily="2" charset="2"/>
              <a:buChar char="q"/>
            </a:pPr>
            <a:r>
              <a:rPr lang="en-US" sz="1800" b="0" i="0" u="none" strike="noStrike" cap="none" dirty="0">
                <a:solidFill>
                  <a:schemeClr val="tx1"/>
                </a:solidFill>
                <a:latin typeface="Arial"/>
                <a:ea typeface="Arial"/>
                <a:cs typeface="Arial"/>
                <a:sym typeface="Arial"/>
              </a:rPr>
              <a:t>efficient service and maintenance execution, with the goal of improving operational effectiveness and prolonging equipment lifespan.</a:t>
            </a:r>
          </a:p>
          <a:p>
            <a:pPr marL="0" marR="0" lvl="0" indent="0" algn="l" rtl="0">
              <a:lnSpc>
                <a:spcPct val="150000"/>
              </a:lnSpc>
              <a:spcBef>
                <a:spcPts val="0"/>
              </a:spcBef>
              <a:spcAft>
                <a:spcPts val="0"/>
              </a:spcAft>
              <a:buClr>
                <a:srgbClr val="000000"/>
              </a:buClr>
              <a:buSzPts val="1400"/>
              <a:buFont typeface="Arial"/>
              <a:buNone/>
            </a:pPr>
            <a:endParaRPr lang="en-US" sz="1800" dirty="0">
              <a:solidFill>
                <a:schemeClr val="tx1"/>
              </a:solidFill>
              <a:latin typeface="Arial"/>
              <a:cs typeface="Arial"/>
              <a:sym typeface="Arial"/>
            </a:endParaRPr>
          </a:p>
        </p:txBody>
      </p:sp>
    </p:spTree>
    <p:extLst>
      <p:ext uri="{BB962C8B-B14F-4D97-AF65-F5344CB8AC3E}">
        <p14:creationId xmlns:p14="http://schemas.microsoft.com/office/powerpoint/2010/main" val="1998643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605B-577E-EC27-9657-471DFDA77EA4}"/>
              </a:ext>
            </a:extLst>
          </p:cNvPr>
          <p:cNvSpPr>
            <a:spLocks noGrp="1"/>
          </p:cNvSpPr>
          <p:nvPr>
            <p:ph type="title"/>
          </p:nvPr>
        </p:nvSpPr>
        <p:spPr/>
        <p:txBody>
          <a:bodyPr/>
          <a:lstStyle/>
          <a:p>
            <a:r>
              <a:rPr lang="en-US" dirty="0">
                <a:solidFill>
                  <a:schemeClr val="tx1"/>
                </a:solidFill>
              </a:rPr>
              <a:t>Scope</a:t>
            </a:r>
          </a:p>
        </p:txBody>
      </p:sp>
      <p:sp>
        <p:nvSpPr>
          <p:cNvPr id="3" name="Content Placeholder 2">
            <a:extLst>
              <a:ext uri="{FF2B5EF4-FFF2-40B4-BE49-F238E27FC236}">
                <a16:creationId xmlns:a16="http://schemas.microsoft.com/office/drawing/2014/main" id="{88C3F918-07EC-1BFE-DEF2-38E34690E1D6}"/>
              </a:ext>
            </a:extLst>
          </p:cNvPr>
          <p:cNvSpPr>
            <a:spLocks noGrp="1"/>
          </p:cNvSpPr>
          <p:nvPr>
            <p:ph idx="1"/>
          </p:nvPr>
        </p:nvSpPr>
        <p:spPr/>
        <p:txBody>
          <a:bodyPr>
            <a:normAutofit/>
          </a:bodyPr>
          <a:lstStyle/>
          <a:p>
            <a:pPr marL="457200" marR="0" lvl="0" indent="-317500" algn="l" rtl="0">
              <a:lnSpc>
                <a:spcPct val="150000"/>
              </a:lnSpc>
              <a:spcBef>
                <a:spcPts val="0"/>
              </a:spcBef>
              <a:spcAft>
                <a:spcPts val="0"/>
              </a:spcAft>
              <a:buClr>
                <a:srgbClr val="000000"/>
              </a:buClr>
              <a:buSzPts val="1400"/>
              <a:buFont typeface="Arial"/>
              <a:buChar char="●"/>
            </a:pPr>
            <a:r>
              <a:rPr lang="en-US" sz="1800" b="1" i="0" u="none" strike="noStrike" cap="none" dirty="0">
                <a:solidFill>
                  <a:schemeClr val="tx1"/>
                </a:solidFill>
                <a:highlight>
                  <a:srgbClr val="00FFFF"/>
                </a:highlight>
                <a:latin typeface="Arial"/>
                <a:ea typeface="Arial"/>
                <a:cs typeface="Arial"/>
                <a:sym typeface="Arial"/>
              </a:rPr>
              <a:t>Login</a:t>
            </a:r>
            <a:r>
              <a:rPr lang="en-US" sz="1800" b="0" i="0" u="none" strike="noStrike" cap="none" dirty="0">
                <a:solidFill>
                  <a:schemeClr val="tx1"/>
                </a:solidFill>
                <a:latin typeface="Arial"/>
                <a:ea typeface="Arial"/>
                <a:cs typeface="Arial"/>
                <a:sym typeface="Arial"/>
              </a:rPr>
              <a:t>: Users can securely login to the application.</a:t>
            </a:r>
          </a:p>
          <a:p>
            <a:pPr marL="457200" marR="0" lvl="0" indent="-317500" algn="l" rtl="0">
              <a:lnSpc>
                <a:spcPct val="150000"/>
              </a:lnSpc>
              <a:spcBef>
                <a:spcPts val="0"/>
              </a:spcBef>
              <a:spcAft>
                <a:spcPts val="0"/>
              </a:spcAft>
              <a:buClr>
                <a:srgbClr val="000000"/>
              </a:buClr>
              <a:buSzPts val="1400"/>
              <a:buFont typeface="Arial"/>
              <a:buChar char="●"/>
            </a:pPr>
            <a:r>
              <a:rPr lang="en-US" sz="1800" b="1" i="0" u="none" strike="noStrike" cap="none" dirty="0">
                <a:solidFill>
                  <a:schemeClr val="tx1"/>
                </a:solidFill>
                <a:highlight>
                  <a:srgbClr val="00FFFF"/>
                </a:highlight>
                <a:latin typeface="Arial"/>
                <a:ea typeface="Arial"/>
                <a:cs typeface="Arial"/>
                <a:sym typeface="Arial"/>
              </a:rPr>
              <a:t>Home</a:t>
            </a:r>
            <a:r>
              <a:rPr lang="en-US" sz="1800" b="0" i="0" u="none" strike="noStrike" cap="none" dirty="0">
                <a:solidFill>
                  <a:schemeClr val="tx1"/>
                </a:solidFill>
                <a:latin typeface="Arial"/>
                <a:ea typeface="Arial"/>
                <a:cs typeface="Arial"/>
                <a:sym typeface="Arial"/>
              </a:rPr>
              <a:t>: After login, users are directed to the home screen.</a:t>
            </a:r>
          </a:p>
          <a:p>
            <a:pPr marL="457200" marR="0" lvl="0" indent="-317500" algn="l" rtl="0">
              <a:lnSpc>
                <a:spcPct val="150000"/>
              </a:lnSpc>
              <a:spcBef>
                <a:spcPts val="0"/>
              </a:spcBef>
              <a:spcAft>
                <a:spcPts val="0"/>
              </a:spcAft>
              <a:buClr>
                <a:srgbClr val="000000"/>
              </a:buClr>
              <a:buSzPts val="1400"/>
              <a:buFont typeface="Arial"/>
              <a:buChar char="●"/>
            </a:pPr>
            <a:r>
              <a:rPr lang="en-US" sz="1800" b="1" i="0" u="none" strike="noStrike" cap="none" dirty="0">
                <a:solidFill>
                  <a:schemeClr val="tx1"/>
                </a:solidFill>
                <a:highlight>
                  <a:srgbClr val="00FFFF"/>
                </a:highlight>
                <a:latin typeface="Arial"/>
                <a:ea typeface="Arial"/>
                <a:cs typeface="Arial"/>
                <a:sym typeface="Arial"/>
              </a:rPr>
              <a:t>Images</a:t>
            </a:r>
            <a:r>
              <a:rPr lang="en-US" sz="1800" b="0" i="0" u="none" strike="noStrike" cap="none" dirty="0">
                <a:solidFill>
                  <a:schemeClr val="tx1"/>
                </a:solidFill>
                <a:latin typeface="Arial"/>
                <a:ea typeface="Arial"/>
                <a:cs typeface="Arial"/>
                <a:sym typeface="Arial"/>
              </a:rPr>
              <a:t>: Users can view images associated with different components.</a:t>
            </a:r>
          </a:p>
          <a:p>
            <a:pPr marL="457200" marR="0" lvl="0" indent="-317500" algn="l" rtl="0">
              <a:lnSpc>
                <a:spcPct val="150000"/>
              </a:lnSpc>
              <a:spcBef>
                <a:spcPts val="0"/>
              </a:spcBef>
              <a:spcAft>
                <a:spcPts val="0"/>
              </a:spcAft>
              <a:buClr>
                <a:srgbClr val="000000"/>
              </a:buClr>
              <a:buSzPts val="1400"/>
              <a:buFont typeface="Arial"/>
              <a:buChar char="●"/>
            </a:pPr>
            <a:r>
              <a:rPr lang="en-US" sz="1800" b="1" i="0" u="none" strike="noStrike" cap="none" dirty="0">
                <a:solidFill>
                  <a:schemeClr val="tx1"/>
                </a:solidFill>
                <a:highlight>
                  <a:srgbClr val="00FFFF"/>
                </a:highlight>
                <a:latin typeface="Arial"/>
                <a:ea typeface="Arial"/>
                <a:cs typeface="Arial"/>
                <a:sym typeface="Arial"/>
              </a:rPr>
              <a:t>Registration (Gear)</a:t>
            </a:r>
            <a:r>
              <a:rPr lang="en-US" sz="1800" b="0" i="0" u="none" strike="noStrike" cap="none" dirty="0">
                <a:solidFill>
                  <a:schemeClr val="tx1"/>
                </a:solidFill>
                <a:latin typeface="Arial"/>
                <a:ea typeface="Arial"/>
                <a:cs typeface="Arial"/>
                <a:sym typeface="Arial"/>
              </a:rPr>
              <a:t>: Users can register new gears or gear boxes by entering a unique serial number, which will be validated and approved by the server.</a:t>
            </a:r>
          </a:p>
          <a:p>
            <a:pPr marL="457200" marR="0" lvl="0" indent="-317500" algn="l" rtl="0">
              <a:lnSpc>
                <a:spcPct val="150000"/>
              </a:lnSpc>
              <a:spcBef>
                <a:spcPts val="0"/>
              </a:spcBef>
              <a:spcAft>
                <a:spcPts val="0"/>
              </a:spcAft>
              <a:buClr>
                <a:srgbClr val="000000"/>
              </a:buClr>
              <a:buSzPts val="1400"/>
              <a:buFont typeface="Arial"/>
              <a:buChar char="●"/>
            </a:pPr>
            <a:r>
              <a:rPr lang="en-US" sz="1800" b="1" i="0" u="none" strike="noStrike" cap="none" dirty="0">
                <a:solidFill>
                  <a:schemeClr val="tx1"/>
                </a:solidFill>
                <a:highlight>
                  <a:srgbClr val="00FFFF"/>
                </a:highlight>
                <a:latin typeface="Arial"/>
                <a:ea typeface="Arial"/>
                <a:cs typeface="Arial"/>
                <a:sym typeface="Arial"/>
              </a:rPr>
              <a:t>Dashboard</a:t>
            </a:r>
            <a:r>
              <a:rPr lang="en-US" sz="1800" b="0" i="0" u="none" strike="noStrike" cap="none" dirty="0">
                <a:solidFill>
                  <a:schemeClr val="tx1"/>
                </a:solidFill>
                <a:latin typeface="Arial"/>
                <a:ea typeface="Arial"/>
                <a:cs typeface="Arial"/>
                <a:sym typeface="Arial"/>
              </a:rPr>
              <a:t>: Real-time data of approved gear boxes, including vibration and temperature graphs, is displayed using web socket technology.</a:t>
            </a:r>
          </a:p>
        </p:txBody>
      </p:sp>
    </p:spTree>
    <p:extLst>
      <p:ext uri="{BB962C8B-B14F-4D97-AF65-F5344CB8AC3E}">
        <p14:creationId xmlns:p14="http://schemas.microsoft.com/office/powerpoint/2010/main" val="2411265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9B4C97-E662-C2BB-A338-FC8C1D948B36}"/>
              </a:ext>
            </a:extLst>
          </p:cNvPr>
          <p:cNvSpPr>
            <a:spLocks noGrp="1"/>
          </p:cNvSpPr>
          <p:nvPr>
            <p:ph idx="1"/>
          </p:nvPr>
        </p:nvSpPr>
        <p:spPr>
          <a:xfrm>
            <a:off x="1295401" y="2556932"/>
            <a:ext cx="9805736" cy="3318936"/>
          </a:xfrm>
        </p:spPr>
        <p:txBody>
          <a:bodyPr>
            <a:noAutofit/>
          </a:bodyPr>
          <a:lstStyle/>
          <a:p>
            <a:pPr marL="457200" marR="0" lvl="0" indent="-317500" algn="l" rtl="0">
              <a:lnSpc>
                <a:spcPct val="150000"/>
              </a:lnSpc>
              <a:spcBef>
                <a:spcPts val="0"/>
              </a:spcBef>
              <a:spcAft>
                <a:spcPts val="0"/>
              </a:spcAft>
              <a:buClr>
                <a:srgbClr val="000000"/>
              </a:buClr>
              <a:buSzPts val="1400"/>
              <a:buFont typeface="Arial"/>
              <a:buChar char="●"/>
            </a:pPr>
            <a:r>
              <a:rPr lang="en-US" sz="1800" b="1" i="0" u="none" strike="noStrike" cap="none" dirty="0">
                <a:solidFill>
                  <a:schemeClr val="tx1"/>
                </a:solidFill>
                <a:highlight>
                  <a:srgbClr val="00FFFF"/>
                </a:highlight>
                <a:latin typeface="Arial"/>
                <a:ea typeface="Arial"/>
                <a:cs typeface="Arial"/>
                <a:sym typeface="Arial"/>
              </a:rPr>
              <a:t>Condition Based Monitoring (CBM)</a:t>
            </a:r>
            <a:r>
              <a:rPr lang="en-US" sz="1800" b="0" i="0" u="none" strike="noStrike" cap="none" dirty="0">
                <a:solidFill>
                  <a:schemeClr val="tx1"/>
                </a:solidFill>
                <a:latin typeface="Arial"/>
                <a:ea typeface="Arial"/>
                <a:cs typeface="Arial"/>
                <a:sym typeface="Arial"/>
              </a:rPr>
              <a:t>: Users are notified of service requirements based on gear condition, with visual indicators highlighting service needs or completed service life.</a:t>
            </a:r>
          </a:p>
          <a:p>
            <a:pPr marL="457200" marR="0" lvl="0" indent="-317500" algn="l" rtl="0">
              <a:lnSpc>
                <a:spcPct val="150000"/>
              </a:lnSpc>
              <a:spcBef>
                <a:spcPts val="0"/>
              </a:spcBef>
              <a:spcAft>
                <a:spcPts val="0"/>
              </a:spcAft>
              <a:buClr>
                <a:srgbClr val="000000"/>
              </a:buClr>
              <a:buSzPts val="1400"/>
              <a:buFont typeface="Arial"/>
              <a:buChar char="●"/>
            </a:pPr>
            <a:r>
              <a:rPr lang="en-US" sz="1800" b="1" i="0" u="none" strike="noStrike" cap="none" dirty="0">
                <a:solidFill>
                  <a:schemeClr val="tx1"/>
                </a:solidFill>
                <a:highlight>
                  <a:srgbClr val="00FFFF"/>
                </a:highlight>
                <a:latin typeface="Arial"/>
                <a:ea typeface="Arial"/>
                <a:cs typeface="Arial"/>
                <a:sym typeface="Arial"/>
              </a:rPr>
              <a:t>Service &amp; Maintenance Notifier</a:t>
            </a:r>
            <a:r>
              <a:rPr lang="en-US" sz="1800" b="0" i="0" u="none" strike="noStrike" cap="none" dirty="0">
                <a:solidFill>
                  <a:schemeClr val="tx1"/>
                </a:solidFill>
                <a:latin typeface="Arial"/>
                <a:ea typeface="Arial"/>
                <a:cs typeface="Arial"/>
                <a:sym typeface="Arial"/>
              </a:rPr>
              <a:t>: Users are reminded of upcoming service and maintenance requirements based on gear life cycle.</a:t>
            </a:r>
          </a:p>
          <a:p>
            <a:pPr marL="457200" marR="0" lvl="0" indent="-317500" algn="l" rtl="0">
              <a:lnSpc>
                <a:spcPct val="150000"/>
              </a:lnSpc>
              <a:spcBef>
                <a:spcPts val="0"/>
              </a:spcBef>
              <a:spcAft>
                <a:spcPts val="0"/>
              </a:spcAft>
              <a:buClr>
                <a:srgbClr val="000000"/>
              </a:buClr>
              <a:buSzPts val="1400"/>
              <a:buFont typeface="Arial"/>
              <a:buChar char="●"/>
            </a:pPr>
            <a:r>
              <a:rPr lang="en-US" sz="1800" b="1" i="0" u="none" strike="noStrike" cap="none" dirty="0">
                <a:solidFill>
                  <a:schemeClr val="tx1"/>
                </a:solidFill>
                <a:highlight>
                  <a:srgbClr val="00FFFF"/>
                </a:highlight>
                <a:latin typeface="Arial"/>
                <a:ea typeface="Arial"/>
                <a:cs typeface="Arial"/>
                <a:sym typeface="Arial"/>
              </a:rPr>
              <a:t>Service &amp; Maintenance Execution</a:t>
            </a:r>
            <a:r>
              <a:rPr lang="en-US" sz="1800" b="0" i="0" u="none" strike="noStrike" cap="none" dirty="0">
                <a:solidFill>
                  <a:schemeClr val="tx1"/>
                </a:solidFill>
                <a:latin typeface="Arial"/>
                <a:ea typeface="Arial"/>
                <a:cs typeface="Arial"/>
                <a:sym typeface="Arial"/>
              </a:rPr>
              <a:t>: Field officers can manage service and maintenance tasks, executing operations and filling out survey forms through the application. Images of the gear or gear box can be uploaded at the end of each survey for documentations.</a:t>
            </a:r>
            <a:endParaRPr lang="en-US" sz="1800" dirty="0">
              <a:solidFill>
                <a:schemeClr val="tx1"/>
              </a:solidFill>
            </a:endParaRPr>
          </a:p>
        </p:txBody>
      </p:sp>
    </p:spTree>
    <p:extLst>
      <p:ext uri="{BB962C8B-B14F-4D97-AF65-F5344CB8AC3E}">
        <p14:creationId xmlns:p14="http://schemas.microsoft.com/office/powerpoint/2010/main" val="1809515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FAA5-946F-F206-1609-6536ED3B695E}"/>
              </a:ext>
            </a:extLst>
          </p:cNvPr>
          <p:cNvSpPr>
            <a:spLocks noGrp="1"/>
          </p:cNvSpPr>
          <p:nvPr>
            <p:ph type="title"/>
          </p:nvPr>
        </p:nvSpPr>
        <p:spPr/>
        <p:txBody>
          <a:bodyPr/>
          <a:lstStyle/>
          <a:p>
            <a:r>
              <a:rPr lang="en-US" dirty="0">
                <a:solidFill>
                  <a:schemeClr val="tx1"/>
                </a:solidFill>
              </a:rPr>
              <a:t>Tools Used</a:t>
            </a:r>
          </a:p>
        </p:txBody>
      </p:sp>
      <p:sp>
        <p:nvSpPr>
          <p:cNvPr id="3" name="Content Placeholder 2">
            <a:extLst>
              <a:ext uri="{FF2B5EF4-FFF2-40B4-BE49-F238E27FC236}">
                <a16:creationId xmlns:a16="http://schemas.microsoft.com/office/drawing/2014/main" id="{A7D20DD5-F403-A9B4-ABE1-689B716FEE87}"/>
              </a:ext>
            </a:extLst>
          </p:cNvPr>
          <p:cNvSpPr>
            <a:spLocks noGrp="1"/>
          </p:cNvSpPr>
          <p:nvPr>
            <p:ph idx="1"/>
          </p:nvPr>
        </p:nvSpPr>
        <p:spPr/>
        <p:txBody>
          <a:bodyPr/>
          <a:lstStyle/>
          <a:p>
            <a:r>
              <a:rPr lang="en-US" u="sng" dirty="0">
                <a:solidFill>
                  <a:schemeClr val="tx1"/>
                </a:solidFill>
              </a:rPr>
              <a:t>Android Studio:</a:t>
            </a:r>
            <a:r>
              <a:rPr lang="en-US" dirty="0">
                <a:solidFill>
                  <a:schemeClr val="tx1"/>
                </a:solidFill>
              </a:rPr>
              <a:t> Application Development Suit for Android and SDK manager for flutter.</a:t>
            </a:r>
            <a:endParaRPr lang="en-US" u="sng" dirty="0">
              <a:solidFill>
                <a:schemeClr val="tx1"/>
              </a:solidFill>
            </a:endParaRPr>
          </a:p>
          <a:p>
            <a:r>
              <a:rPr lang="en-US" u="sng" dirty="0">
                <a:solidFill>
                  <a:schemeClr val="tx1"/>
                </a:solidFill>
              </a:rPr>
              <a:t>VS Code</a:t>
            </a:r>
            <a:r>
              <a:rPr lang="en-US" dirty="0">
                <a:solidFill>
                  <a:schemeClr val="tx1"/>
                </a:solidFill>
              </a:rPr>
              <a:t>: Lightweight code editor by Microsoft for various programming tasks.</a:t>
            </a:r>
          </a:p>
          <a:p>
            <a:r>
              <a:rPr lang="en-US" u="sng" dirty="0">
                <a:solidFill>
                  <a:schemeClr val="tx1"/>
                </a:solidFill>
              </a:rPr>
              <a:t>Figma Desktop (Student Version)</a:t>
            </a:r>
            <a:r>
              <a:rPr lang="en-US" dirty="0">
                <a:solidFill>
                  <a:schemeClr val="tx1"/>
                </a:solidFill>
              </a:rPr>
              <a:t>: Cloud-based design tool tailored for students for UI/UX design and collaboration.</a:t>
            </a:r>
          </a:p>
        </p:txBody>
      </p:sp>
      <p:pic>
        <p:nvPicPr>
          <p:cNvPr id="5" name="Picture 4">
            <a:extLst>
              <a:ext uri="{FF2B5EF4-FFF2-40B4-BE49-F238E27FC236}">
                <a16:creationId xmlns:a16="http://schemas.microsoft.com/office/drawing/2014/main" id="{43D9320F-0951-1EBC-96A5-133A482C9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8913" y="2373633"/>
            <a:ext cx="1055367" cy="1055367"/>
          </a:xfrm>
          <a:prstGeom prst="rect">
            <a:avLst/>
          </a:prstGeom>
        </p:spPr>
      </p:pic>
      <p:pic>
        <p:nvPicPr>
          <p:cNvPr id="7" name="Picture 6">
            <a:extLst>
              <a:ext uri="{FF2B5EF4-FFF2-40B4-BE49-F238E27FC236}">
                <a16:creationId xmlns:a16="http://schemas.microsoft.com/office/drawing/2014/main" id="{EA7CFA7A-067A-0853-FE15-691CA2BCB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8913" y="3246120"/>
            <a:ext cx="1055367" cy="1055367"/>
          </a:xfrm>
          <a:prstGeom prst="rect">
            <a:avLst/>
          </a:prstGeom>
        </p:spPr>
      </p:pic>
      <p:pic>
        <p:nvPicPr>
          <p:cNvPr id="9" name="Picture 8">
            <a:extLst>
              <a:ext uri="{FF2B5EF4-FFF2-40B4-BE49-F238E27FC236}">
                <a16:creationId xmlns:a16="http://schemas.microsoft.com/office/drawing/2014/main" id="{9372F42C-8375-4B20-331B-BC07B75AB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113" y="4382449"/>
            <a:ext cx="810968" cy="608226"/>
          </a:xfrm>
          <a:prstGeom prst="rect">
            <a:avLst/>
          </a:prstGeom>
        </p:spPr>
      </p:pic>
    </p:spTree>
    <p:extLst>
      <p:ext uri="{BB962C8B-B14F-4D97-AF65-F5344CB8AC3E}">
        <p14:creationId xmlns:p14="http://schemas.microsoft.com/office/powerpoint/2010/main" val="2920638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2520-4B7D-0986-F1AE-AF51372F74D8}"/>
              </a:ext>
            </a:extLst>
          </p:cNvPr>
          <p:cNvSpPr>
            <a:spLocks noGrp="1"/>
          </p:cNvSpPr>
          <p:nvPr>
            <p:ph type="title"/>
          </p:nvPr>
        </p:nvSpPr>
        <p:spPr/>
        <p:txBody>
          <a:bodyPr/>
          <a:lstStyle/>
          <a:p>
            <a:r>
              <a:rPr lang="en-US" dirty="0">
                <a:solidFill>
                  <a:schemeClr val="tx1"/>
                </a:solidFill>
              </a:rPr>
              <a:t>Technologies Used</a:t>
            </a:r>
          </a:p>
        </p:txBody>
      </p:sp>
      <p:sp>
        <p:nvSpPr>
          <p:cNvPr id="3" name="Content Placeholder 2">
            <a:extLst>
              <a:ext uri="{FF2B5EF4-FFF2-40B4-BE49-F238E27FC236}">
                <a16:creationId xmlns:a16="http://schemas.microsoft.com/office/drawing/2014/main" id="{2FF11B7B-0AAB-D18C-85F5-1B898C1D82FA}"/>
              </a:ext>
            </a:extLst>
          </p:cNvPr>
          <p:cNvSpPr>
            <a:spLocks noGrp="1"/>
          </p:cNvSpPr>
          <p:nvPr>
            <p:ph idx="1"/>
          </p:nvPr>
        </p:nvSpPr>
        <p:spPr/>
        <p:txBody>
          <a:bodyPr>
            <a:normAutofit/>
          </a:bodyPr>
          <a:lstStyle/>
          <a:p>
            <a:r>
              <a:rPr lang="en-US" u="sng" dirty="0">
                <a:solidFill>
                  <a:schemeClr val="tx1"/>
                </a:solidFill>
              </a:rPr>
              <a:t>Flutter</a:t>
            </a:r>
            <a:r>
              <a:rPr lang="en-US" dirty="0">
                <a:solidFill>
                  <a:schemeClr val="tx1"/>
                </a:solidFill>
              </a:rPr>
              <a:t>: Utilized for cross-platform mobile app development, ensuring a consistent user experience across different devices and operating systems.</a:t>
            </a:r>
          </a:p>
          <a:p>
            <a:r>
              <a:rPr lang="en-US" u="sng" dirty="0">
                <a:solidFill>
                  <a:schemeClr val="tx1"/>
                </a:solidFill>
              </a:rPr>
              <a:t>Web-Socket</a:t>
            </a:r>
            <a:r>
              <a:rPr lang="en-US" dirty="0">
                <a:solidFill>
                  <a:schemeClr val="tx1"/>
                </a:solidFill>
              </a:rPr>
              <a:t>: Employed for real-time data fetching from IoT sensors, enabling instant communication between the sensors and the app.</a:t>
            </a:r>
          </a:p>
          <a:p>
            <a:r>
              <a:rPr lang="en-US" u="sng" dirty="0">
                <a:solidFill>
                  <a:schemeClr val="tx1"/>
                </a:solidFill>
              </a:rPr>
              <a:t>Firebase</a:t>
            </a:r>
            <a:r>
              <a:rPr lang="en-US" dirty="0">
                <a:solidFill>
                  <a:schemeClr val="tx1"/>
                </a:solidFill>
              </a:rPr>
              <a:t>: Used as a backend service to store data, manage user authentication, and facilitate real-time updates across devices.</a:t>
            </a:r>
          </a:p>
        </p:txBody>
      </p:sp>
      <p:pic>
        <p:nvPicPr>
          <p:cNvPr id="5" name="Picture 4">
            <a:extLst>
              <a:ext uri="{FF2B5EF4-FFF2-40B4-BE49-F238E27FC236}">
                <a16:creationId xmlns:a16="http://schemas.microsoft.com/office/drawing/2014/main" id="{925C54F2-49B6-4502-5158-0082BFFD4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1627" y="2649219"/>
            <a:ext cx="789940" cy="592455"/>
          </a:xfrm>
          <a:prstGeom prst="rect">
            <a:avLst/>
          </a:prstGeom>
        </p:spPr>
      </p:pic>
      <p:pic>
        <p:nvPicPr>
          <p:cNvPr id="7" name="Picture 6">
            <a:extLst>
              <a:ext uri="{FF2B5EF4-FFF2-40B4-BE49-F238E27FC236}">
                <a16:creationId xmlns:a16="http://schemas.microsoft.com/office/drawing/2014/main" id="{608E1A1E-34C7-52E8-4DCA-693D17475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1627" y="4370388"/>
            <a:ext cx="789940" cy="789940"/>
          </a:xfrm>
          <a:prstGeom prst="rect">
            <a:avLst/>
          </a:prstGeom>
        </p:spPr>
      </p:pic>
      <p:pic>
        <p:nvPicPr>
          <p:cNvPr id="11" name="Picture 10">
            <a:extLst>
              <a:ext uri="{FF2B5EF4-FFF2-40B4-BE49-F238E27FC236}">
                <a16:creationId xmlns:a16="http://schemas.microsoft.com/office/drawing/2014/main" id="{D1E52331-2DA4-4619-14C0-215E67D71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4817" y="3492266"/>
            <a:ext cx="666750" cy="627529"/>
          </a:xfrm>
          <a:prstGeom prst="rect">
            <a:avLst/>
          </a:prstGeom>
        </p:spPr>
      </p:pic>
    </p:spTree>
    <p:extLst>
      <p:ext uri="{BB962C8B-B14F-4D97-AF65-F5344CB8AC3E}">
        <p14:creationId xmlns:p14="http://schemas.microsoft.com/office/powerpoint/2010/main" val="382179568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1796</TotalTime>
  <Words>1887</Words>
  <Application>Microsoft Office PowerPoint</Application>
  <PresentationFormat>Widescreen</PresentationFormat>
  <Paragraphs>370</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Garamond</vt:lpstr>
      <vt:lpstr>Times New Roman</vt:lpstr>
      <vt:lpstr>Wingdings</vt:lpstr>
      <vt:lpstr>Organic</vt:lpstr>
      <vt:lpstr>PowerPoint Presentation</vt:lpstr>
      <vt:lpstr>Gear Pattern Image App (GearCare)</vt:lpstr>
      <vt:lpstr>Contents</vt:lpstr>
      <vt:lpstr>About Company</vt:lpstr>
      <vt:lpstr>Objectives</vt:lpstr>
      <vt:lpstr>Scope</vt:lpstr>
      <vt:lpstr>PowerPoint Presentation</vt:lpstr>
      <vt:lpstr>Tools Used</vt:lpstr>
      <vt:lpstr>Technologies Used</vt:lpstr>
      <vt:lpstr>PowerPoint Presentation</vt:lpstr>
      <vt:lpstr>PowerPoint Presentation</vt:lpstr>
      <vt:lpstr>PowerPoint Presentation</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Testing</vt:lpstr>
      <vt:lpstr>PowerPoint Presentation</vt:lpstr>
      <vt:lpstr>PowerPoint Presentation</vt:lpstr>
      <vt:lpstr>Future Enhancement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Bhumik Rathod</dc:creator>
  <cp:lastModifiedBy>Bhumik Rathod</cp:lastModifiedBy>
  <cp:revision>315</cp:revision>
  <dcterms:created xsi:type="dcterms:W3CDTF">2024-03-07T06:02:36Z</dcterms:created>
  <dcterms:modified xsi:type="dcterms:W3CDTF">2024-05-27T06:52:48Z</dcterms:modified>
</cp:coreProperties>
</file>